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94" r:id="rId5"/>
    <p:sldId id="295" r:id="rId6"/>
    <p:sldId id="270" r:id="rId7"/>
    <p:sldId id="304" r:id="rId8"/>
    <p:sldId id="275" r:id="rId9"/>
    <p:sldId id="283" r:id="rId10"/>
    <p:sldId id="297" r:id="rId11"/>
    <p:sldId id="284" r:id="rId12"/>
    <p:sldId id="285" r:id="rId13"/>
    <p:sldId id="280" r:id="rId14"/>
    <p:sldId id="258" r:id="rId15"/>
    <p:sldId id="282" r:id="rId16"/>
    <p:sldId id="286" r:id="rId17"/>
    <p:sldId id="300" r:id="rId18"/>
    <p:sldId id="301" r:id="rId19"/>
    <p:sldId id="302" r:id="rId20"/>
    <p:sldId id="303" r:id="rId21"/>
    <p:sldId id="296" r:id="rId22"/>
  </p:sldIdLst>
  <p:sldSz cx="9144000" cy="6858000" type="screen4x3"/>
  <p:notesSz cx="6742113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FFC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6" autoAdjust="0"/>
    <p:restoredTop sz="94638" autoAdjust="0"/>
  </p:normalViewPr>
  <p:slideViewPr>
    <p:cSldViewPr>
      <p:cViewPr varScale="1">
        <p:scale>
          <a:sx n="126" d="100"/>
          <a:sy n="126" d="100"/>
        </p:scale>
        <p:origin x="109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65535" units="in"/>
          <inkml:channel name="Y" type="integer" max="65535" units="in"/>
          <inkml:channel name="F" type="integer" max="16383" units="dev"/>
        </inkml:traceFormat>
        <inkml:channelProperties>
          <inkml:channelProperty channel="X" name="resolution" value="2540" units="1/in"/>
          <inkml:channelProperty channel="Y" name="resolution" value="2540" units="1/in"/>
          <inkml:channelProperty channel="F" name="resolution" value="1" units="1/dev"/>
        </inkml:channelProperties>
      </inkml:inkSource>
      <inkml:timestamp xml:id="ts0" timeString="2020-07-19T10:24:08.887"/>
    </inkml:context>
    <inkml:brush xml:id="br0">
      <inkml:brushProperty name="width" value="0.182" units="cm"/>
      <inkml:brushProperty name="height" value="0.182" units="cm"/>
      <inkml:brushProperty name="color" value="#984807"/>
      <inkml:brushProperty name="transparency" value="178"/>
      <inkml:brushProperty name="fitToCurve" value="1"/>
    </inkml:brush>
    <inkml:context xml:id="ctx1">
      <inkml:inkSource xml:id="inkSrc1">
        <inkml:traceFormat>
          <inkml:channel name="X" type="integer" max="65535" units="in"/>
          <inkml:channel name="Y" type="integer" max="65535" units="in"/>
          <inkml:channel name="F" type="integer" max="16383" units="dev"/>
          <inkml:channel name="T" type="integer" min="-2.14748E9" max="2.14748E9" units="dev"/>
        </inkml:traceFormat>
        <inkml:channelProperties>
          <inkml:channelProperty channel="X" name="resolution" value="2540" units="1/in"/>
          <inkml:channelProperty channel="Y" name="resolution" value="2540" units="1/in"/>
          <inkml:channelProperty channel="F" name="resolution" value="1" units="1/dev"/>
          <inkml:channelProperty channel="T" name="resolution" value="1" units="1/dev"/>
        </inkml:channelProperties>
      </inkml:inkSource>
      <inkml:timestamp xml:id="ts1" timeString="2020-07-19T10:24:08.889"/>
    </inkml:context>
  </inkml:definitions>
  <inkml:trace contextRef="#ctx0" brushRef="#br0">26036 14055 8191,'15'-2'-4464,"4"2"4688,7 0-32,3 0 32,0 0-112,7 0 32,0 0 32,2 0-32,1 0 0,0 0-80,4 2-48,1 1 0,2 0-16,3 3 32,2 1 48,4-2-112,4 1 0,2 0 0,1 0 16,3 1-32,0-6 0,7 2 64,-5-3 16,8-3 32,-8 3 0,1 0-32,7 0-32,1 0 16,2 0-16,2 0 0,1 0 32,1 0-16,-2 3-16,5-3-32,-1 3 16,0-3 16,1 0 32,2 0 16,4-3 16,6-1-32,-4-3-32,4-1 48,-2-2 0,6-2-64,2 0 16,0 1 0,2 1 0,1 1 0,8 1 0,-1 1 0,0 2 0,1-2 32,2 5 16,27-1-64,-10 0 16,-4 0 0,-2-3 0,-4 3 32,-3 0 48,-4-4-32,4 2 0,3 2-16,1 3 16,-9 0-32,9-2-16,-1 2 16,4 2-16,-1-2-48,8 0 0,2 0 64,-3-2 16,0-2 0,2 1-32,2 1 48,-5-2 0,8 2 16,-4-2 32,-3 4-48,-4 0-32,4 0 0,0 4-16,3 2-48,-6-4 32,6 5 16,-1-2 32,-4 0-16,1 2-16,1-1-32,3 0 16,-7 0 80,4-1 32,0 4-32,0 1-16,0 1-48,6 1-16,1 1 48,-7-3 16,2 6-64,5-4 16,-5 1-32,-1 1 0,-7 1 64,-3 0 16,-5 2-16,-3-2-32,-2-2 48,0 1 32,-4 7-32,3-3-32,-6-4 0,0 5-16,3-1 0,-3 2 0,-3 1 0,-3-1 0,1 1 64,6 3 80,-5 3-48,-5-4 32,-5 5-48,5-2 0,-4 1-16,3 0 0,-4 0-32,2-1 16,2 3-32,0 5 32,0-2-32,1 1 32,-8-4-32,4 3 32,0 7-64,-3 2 0,-4 8 48,8-5 48,-11 3 0,-1-2 0,3 0-48,-6 0-32,-2 2 16,0 0 16,-4-1-48,4 3 0,-1 8-16,5 2-32,-8-2 80,0 0 16,-1-4 0,-1-2-32,-2-4 16,2 8-16,-4 3 0,0 4 0,-4 4 0,-2-1 0,-4 1 0,-3-7 0,0 1 0,-2 2 0,-2 7 0,1 1 0,-3 2 32,0-4 16,-5-3-16,5 1-32,-3-1 16,-1 3-16,-3 1-48,4-1 0,-5 3 96,2-8 48,-1-1-96,1 1-16,1 3 0,-1 1 0,-5 5 16,4-6 32,-3 2-16,-2-2 32,-5-5-64,0 2 0,0 5 16,1 3 0,-1-2 0,1 5 0,-5-9 0,2-3 32,-1 0-16,-3 8-16,-1 1 16,-2 0-16,-4-3 0,2 1 0,-6-3 0,2-1 32,-2 3-16,2-1-16,-3 5 16,1 2-16,2 1 0,-4-6 32,-1-1-16,1 4 32,0 2-32,-3 0-16,-1 4-32,1-4 16,-3-3 48,-1-1 16,1 5-64,-4 2 16,0 4 0,1-5 32,-2 2-16,2-10-16,-1 4 16,1 2-16,-4 3 0,0-1 32,0-7-48,0 3 0,0-7 16,-4 1 32,1 3-48,-3 2 0,-1-3 16,1 1 32,-4-4-48,1 1 0,-1-4 16,-3 1 0,-4 1 0,4 0 32,1 2 16,-5-2 16,1-6-80,0 2 16,-1-7 0,-2 4 32,0 2-48,0 0 0,-2 1 16,-1-1 32,0-2-16,-1-4-16,1 2 16,-1-4-16,0 0 0,0 3 0,1 3 32,-1 3 16,0-3-64,4-4-16,0 1 16,-4-1 0,0 0 16,0-6 0,1 4 32,-5-1 16,1 4-64,1-1-16,-5 1 48,-2-6 16,3-1-48,0 1-16,-1-1 48,1-3 48,1 5-96,-2 0 0,1 2 0,-3 0 16,-1-1 16,-3-1 32,0-3 16,2-1 16,-2-7-80,-4 4-16,-1 0 16,-1-1 32,-8 8 0,3-2-16,-2 1-32,-3-1 16,1 1-16,-2-1 0,-2-5 32,0-1 0,-3-2 0,0 3 0,3-4 0,-4 1 32,4-3-48,0-1-32,0-2 32,-4-4 32,-2 2 0,-1-5-16,0-3 16,-3-2-16,-3-1-48,3 2 32,-5-5 48,-6 1 16,2 4-64,0 0 16,-4 6 0,0-2 0,-6-2 32,-1 2 16,2 5-16,-5 2-32,3-1 16,-2-2-16,-3-1 0,-5-2 32,2-3-16,-2-4 32,2 2 32,-8-4 32,1-4-48,-1-6-16,-3 8 16,1-4 0,-1-4-32,3 1 16,8 1-32,-2-1-16,2 4-32,-8-6 16,1-4 48,3 3 48,-4-3-64,4 0-16,-4-3 64,1 0 80,3 0-80,-3 0-32,-5 0-64,8 0 16,1 0 16,2 0 32,-4 7-48,1-5 0,0 1 16,-4 0 32,0-3-16,8-3 32,-5 3-32,-2-3-16,-1 1 80,7-5 16,-3 1 32,6 4 0,1-2-64,-5 1-16,8-2-16,0-1-32,-1-1 16,1 5 16,-1-5-48,-2 1 0,-2-3 16,3 3 0,0 1 32,-8 0 16,0-1-16,0-1 16,2-2 0,2 3 16,-4 0-32,0-1 16,-4 3-64,5-2 0,-5 6-16,-3 0-32,0 3 80,1-3 16,-1 3 0,0 1 16,-3 3-64,1-4 0,-1-3 16,6 3 0,4-1 0,0 2 32,3-1-48,0-3 0,3 0 16,0 0 0,-2 0 0,-8 0 32,3-3-48,0-1 0,1 2 16,0 2 32,-3-3-16,3 0-16,6-4 16,0 3-16,1-2-48,3 0 32,-4 0 16,3-3 32,3 2-16,-2 1 32,-5 1-64,3 0 0,1-2-16,4 1 0,-6 4 32,5-2 32,1 1-48,-1 0 0,1 0 16,3 3 32,1-2-16,-2-2-16,0 1 16,-1-1-16,-4 3 0,5 1 32,4-3-48,4-1 0,0 2 16,0-2 32,-1 2-16,7 2-16,3 0-32,-1 0-16,2 2 32,-1 2 32,-3-2-32,3 2 0,4-1 16,-1-2 32,4 6-48,0-1 0,3-3 16,0 0 0,-4 4 0,2-2 0,-6 5 0,2-3 0,-1 2-48,4 4 0,-7-4-16,7 3 48,0-1 0,-4 1 16,-1-3 0,2 0 0,-1-3 0,7 0 32,0-4-16,0 4-16,3 1-32,1-5 16,0 2-16,-3-2-32,3 2 48,-4-1 0,6 3 16,1-3 0,12 1-48,-15-2 0,2 1-16,-1-1 48,2 1 0,0 1 16,2-2 0,2 1 0,-2 3-48,3-6 32,1 4 16,4-2 32,-1-2-48,-4 3-32,5 0 32,2 0 0,-3 3 16,0 1 0,3-2-48,0-2 0,-2-1-16,2 2 48,0 2 0,4-1 48,0 1-16,0 4-16,3-5 16,2 1-16,-2 0-48,3-3 32,1 3-64,2-2 16,-3-2 64,4 1 32,-5 3 0,4-2-32,2-2-32,-2 1 16,3 3-64,0-3 16,1 2-80,3 2 16,0-1-48,-1 0 0,4 1-160,1-2-16,3 1-496,-2 3-176,1 9-1040</inkml:trace>
  <inkml:trace contextRef="#ctx1" brushRef="#br0">25447 24781 1279 0,'-5'0'480'132,"8"4"-384"-103,-6-4 160 7687,3 0 48-900,0 0 0 1883,0 0 48-2209,0 0-48 2089,5 2 0-1497,2-2 48 856,0 0 16-945,2-2-192 968,2-2-32-7907,1 1-32 6975,1 1-16 733,4-2 16-462,2 2-64 124,4-5 0 148,3 6-16-8,-1-3-32-173,2 2 48 543,1-2 0-986,2-1 16 1154,-1 1 0-1115,0 2 0 1067,1-2 32-1386,2 4-16 1640,-3-3 32-1864,3 0-32 2112,-3 0 0-1479,-3 3-48 805,1 0-32-683,-2 0 16 562,5 0-16-572,-2 0 0 322,-1 0 0 31,-2 0 32-25,1-3 16-6,0-1 16-115,0 4 32 147,0 0 16 166,0 0 48-521,0 0-80 877,0 4-16-1086,0-1-32 1123,-1 0-32-1382,1 0 16 1435,1 4-16-1426,-6-5-48 1587,2 4 32-1193,0-3 16 713,-3 3 0-580,0-2 0 478,-5-3 0-440,2-1 32 75,-2 3 16 226,2 1-16-140,-1-4 16 34,1 2-32-109,-1 2 32 246,4 1-32 309,-1 1 32-893,0-2-64 1025,1 3 0-1144,-1-2 48 1163,6 1 16-1484,-4-1-64 1795,2 1 16-1746,-1-3 32 1682,0 1 16-1389,0-2-96 1079,1-2 0-905,-2 0 48 1028,-2 0 64-1282,0 0-16 868,0 0-32-426,4 0 0 262,-1 0-16-27,1 0 0-263,-3-2 0 283,0-2 0 454,-1 1 32-875,-3-3-16 749,0 1 32-1156,0-1 0 1337,-3-3 16-1082,0-4 0 1157,-3-2 0-1383,0-2 0 1496,-1-1 32-1117,2-6-80 695,-2 4-16-626,1-4 0 553,-4 0 0-497,1-3 32 380,-1-3 16-333,0 1-16 234,-2-2-32 13,-1-3 48 31,-3 2 0-274,0-1 16 547,-3 3 0-994,-1 0-32 1097,-2-3-32-1044,0 1 48 1062,-5 0 0-1039,2-2 16 1095,-1-1 0-1131,1 2 0 1417,-1 1 32-1231,0-4-48 1024,-3 3-32-1087,0 1-48 889,-3-7 16-785,0 3 16 641,0 3 32-656,-1 4-16 415,2-2-16-105,-2 9 16-26,4-6 16-53,-3 5-48 886,3-1 0-1207,0 1 16 1009,0-2 0-1159,-3 2 0 1252,3-1 0-1496,0 1 0 1622,3 1 0-1571,1 0 0 1723,2-4 32-1253,1 1-48 623,0-3 0-630,-2-1 48 648,3-2 16-513,1 2-96 326,4 2 0-287,0 1-16 294,0-1 32-205,6 3 16 78,1 0 48-2,3 0-48 369,-1 1 0-849,4-5 16 835,1 3 32-713,-1-3-16 705,2-4-16-940,5 1-32 1488,0-1 16-1661,3-4 16 1518,1 4 32-1172,7-2-48 866,-3 5 0-798,4 4-16 700,5 0 0-660,-3 8 32 564,6 3 0-456,2 1-48 358,4 4 32-370,0 2 48 279,-1 1 16-332,3 4-64 1012,1 0-16-1502,6 2 16 1591,-3 4 0-1717,-3 6-32 1779,-1 2 32-1600,-3 1 16 1349,1 1 32-1264,-7 3-16 1391,-4 4-16-1426,-1-1 16 1251,-2 4-16-978,-4 3-48 692,-1 3 32-744,-4-1 16 859,-4-2 32-744,0 3-16 560,-2-4-16-320,-2 4-32 100,-2 0 16-15,0-4 48 439,-3-4 16-977,0 1-64 878,-4 1 16-1048,1 0 0 1435,-1 2 0-1291,-3 1 0 917,1 3 0-963,-4 0 0 1255,0 0 0-1353,0-1-48 1816,-4 0 32-1382,1-1 16 505,-3-1 32-469,-1 0 16 190,-3-4 16 137,-3 2-32 26,1-2 16-377,-5 4-64 381,2-3 0-309,-2-3-16 600,0 2 0-628,1-2 32 624,0 2 32-784,4 1-16 500,-1-1 32-372,-1 3-32 711,1-7-16-1211,0 2-32 1379,0 0-16-1309,1 0 64 1609,-1 0 16-1273,0-4 0 654,3 2 16-556,1-2-64 504,-1 2-32-503,1-2 32 321,1-3 0-176,5 8 16 168,-3-4 0-121,2-4 0 195,2 7 0-363,2-2 0 791,0-2 0-1138,0 4-48 1154,2-4 32-1604,5 2 16 2078,-1-2 32-1791,2 2-16 1449,-3 1-16-1808,2-3-32 2130,5 5 16-1479,2-1 16 861,-5-1 32-872,1 1-16 858,3-3-16-686,0 0 16 306,0-3-16 86,1-4 0-175,1 1 32-25,2 0-16 334,2-3 32-459,0 0-32 725,0 0-16-1063,2 0 48 1082,0 0 0-1331,2-3-64 1576,0 2-16-1430,0-2 48 1348,-1 0 16-1709,1 2-48 2054,3-1-16-1416,-3 2 16 691,2-3 0-579,2 0 16 205,-1 3 0 51,-1-8 0 129,1 6 32-209,3-4-16 170,-3 3-16-173,1-2 48-25,-2-2 32 209,1 1-64 186,3 0-16-594,1-3 0 887,-5 0 32-1397,5 0-48 1689,-1 0-32-1560,-1 0 32 1400,2 0 32-1581,-1 0-32 1437,0 0 0-1014,5 3 16 1043,-6 1 0-821,1-2 0 537,-3 4 0-845,1-3 0 1003,-2 0 32-754,5-1-48 95,-2 1 0 399,1 0 16-301,1 0 32 47,2-3-48 813,1 4 0-1288,-1-4 48 1113,0 0 16-1451,1 0-64 1535,-1 0-16-1185,4 0 16 1239,-4 3 0-1562,-3-3 16 1646,-1 0 32-1221,-1 3-48 735,-1-3 0-609,-1 0 16 538,2 0 32-448,-1 0-16 243,-1 0-16-35,2 0 16 2,-5-3 16-7,1 0-48-186,0 3 0 164,-4-4 16 381,0-2 0-791,-2 1 0 945,-1-1 32-1405,0-2-16 1700,0-5 32-1324,-3-2 64 1164,0-2 96-1635,-3-4-144 2014,-3-4-32-1466,-1-4-64 875,0-3-32-883,-3-3 144 839,-3-2 64-720,0 6-64 545,0-3-16-415,0 1 0 302,-3 1 32-244,1-3-48 196,-2 0 0-97,1-6-16 501,0 3 16-1249,-4 0-32 1334,1-4 32-911,-4-2-64 715,1-1 0-991,-5 4 16 1571,1-1 32-1853,-3 2 16 1809,0 6 16-1555,-1-2 0 1275,2 2 0-1102,-2-1-32 956,1 0 16-603,-1 0-64-21,2-2 0 197,-5 2-16 41,4-1 0-119,-3 0 64 31,2 3 48-45,2 1-64 539,-2 0-16-1047,1-2 0 1156,0 4 0-1151,-1 1-48 1094,1-1 32-1173,-1-2-16 1287,2 2 0-1423,-2-4 32 1363,2 3 32-796,-2 0-16 391,1-1-16-402,-1-4-32 572,2 2 16-609,-2-3 48 229,-6 1 16 75,8 2-96 0,-2 4 0-83,-2 0 48 23,2 1 32-54,1 1 0 352,4-1 16-651,-2 1-64 971,1 3 0-1278,1-4-16 1210,1 1-32-1061,5-4 48 1193,3 2 0-1492,0 3-32 1615,3-1 32-1223,3 3 16 817,4 0 0-725,-1 1-48 627,4 3 32-654,3 0 16 602,0 1 0-415,2 2-48 265,6 3 32-94,1 4 16-38,1-2 0 258,6 2 0-120,7 2 0-401,-2 2-80 781,2-1 16-926,4-1 32 916,-2 4 16-1097,4-2 48 1264,4 5 16-1209,3 2-64 973,-1 2-16-603,1 5 16 354,-4-2 0-220,1 1 16 252,-1-1 32-231,-3 5-48 5,-6 2 0 23,-1-1-16-20,-3 7 0 157,2 3 32-228,-6 6 0 272,1 5-48-171,-6 4 32-45,0 0-16 278,-4 0-32-453,4-1 0 404,-7 7 48-695,-3 0-32 1118,-1-4-16-1152,2 1 0 1153,-5-1 48-1098,2 5 32 1067,-2 4 32-784,1 1-64 380,-4-1 16-519,1 1-32 480,-1-2-32-293,-2-1 48 136,-2-3 32-45,-2-1 32-54,0-2 48 866,0-1-128-1085,-2 1 0 229,-2 0-32 790,-2 6 32-1048,-1-1 16 796,-2 1 16-793,-1-1 0 745,-3-2 0-1421,0 3 0 2104,-3-5 0-2024,-1 3-48 1936,2-7 0-1354,-2-1 32 840,-2 3 32-583,6 0 32-331,-1 2 16 1086,5 1-80-872,-1-2 16 305,4-4-32-135,-1 1 0 182,5 0 0 176,2-7 0-556,0 2 32 598,2-2 0-1199,1-2 0 1471,4 3 0-748,2-7 0 511,2 1 32-917,1 1 48 924,1-2 32-994,4 1-160 1270,2-1-48-626,0 4 48 20,4 1 16-8,0-3 32 103,3 1 32-233,-1-4-48 182,5 3-32-93,-1-5 64-89,-1 1 16 276,3-5 0-399,1 3-32 362,0-4-32 257,1 0 16-819,-1-4 16 853,0 1 32-963,0-3 48 1206,1-3 32-1470,-1 0-128 1550,1-4-16-1645,-1-2 0 1765,1 3 16-1226,0 0-32 701,-1 0 32-591,-3-3-16 455,0 4 0-368,0 2 96-25,0-1 80 370,0 2-160-233,1-1-48 90,2 0 32 23,-7-3 0-242,5-3 64 479,-1 2 16-603,1 3-64 926,-5-5-16-1352,2 0 16 1483,-3 0 32-1429,3 0-32 1326,1 0 0-1419,-1 4 16 1541,-1-1 0-1017,-1-3 32 418,2 3 16-311,-1-6-64 278,-3 3 16-190,0 0 0-366,-4 0 0 867,0 0 0-619,0-3 32 370,-2-1 16-601,-2-3 16 687,6-2-80-79,-6 3-16-446,2-3 16 383,2-4 32-577,-3 2 0 914,0-1 32-862,1-3-32 1029,-5-2 32-1397,1-4-64 1456,-3-3-32-974,0-2 32 478,-3-2 32-310,-4-1 96 150,-3 0 64-118,0-2-144-423,0 2-32 944,0 1-16-536,-3 3 0 97,-1-2 16-300,-2-3 32 607,-1 1-16 31,-3-2-16-850,1-2 48 1030,-5 2 0-975,2-2-16 928,0-3-32-1167,-5-3 16 1400,0-2-16-1396,1 5 32 1312,-6 0 16-948,3 4-64 543,0-1-16-416,-2 3 48 373,-2 1 16-331,0 1 0-69,1-1-32 597,-3-1 16-613,-2 0-16 317,2-2 0-244,2-1 32 237,0 0-48 265,-3-2 0-664,0-3 48 749,-3-2 48-890,0 2-64 914,0 2-16-1101,0 0-32 1283,0 4 0-1315,-1-2 64 1328,5 0 48-995,-1-2-64 639,3 1-48-363,0-11 16 138,4 4 32-87,0-2-32-257,2 2 0 481,2-3 48-316,1 5 48 210,1-1-64-335,4 5-16 414,-5-1 32 0,9 0 48-370,-3 1-32 506,5 0-32-691,0 0-48 919,6 0 16-1147,0-2 16 1143,5 5 0-1189,1 0-48 1327,3 4 32-953,5-2-16 514,0 9-32-467,2-2 0 421,3 3 48-568,4 2-32 466,10 3 16-133,-1 0 32 187,4 4 32-290,6 3-48 193,1 3 0 50,5 1 16 303,4 0 0-497,0-6-48 197,4 2 32-355,4 1 48 552,-3 1 16-916,5 5-64 1269,3-2 16-1378,3 4-32 1376,-2 0 0-896,3 0 0 266,-4 0-32-13,-1 6 80 113,5 1 16-178,-3 1 0 197,-2 5-32-271,0-1 16-116,5-3-16 463,3 2 0-361,-1 4 32 346,-2 3-16-93,0 3-16-284,2-1-32 559,-6 5-16-738,-3 1 32 573,-1 4 32-1052,-3-1 0 1827,1 5-16-1585,-6 1 16 1199,-1 6 16-923,-7-1-96 662,-3-2 16-530,-3 4 16 319,-2-1 16-359,-8 1 48 417,-3 3 16-304,1-2-96-80,-5 1 0 457,-6-2 16-471,-2-4 48 459,-4 1-32-118,0-3 0-363,-7 3-16 592,0-7 0-781,-6-1 32 879,0 2 0-1144,-2 1-48 1353,-5 6 0-1328,-3-2 32 1337,-3 4 32-1428,1-3 0 1425,-5-2 32-917,2 2-64 478,-6 1 0-656,-2-2 16 788,-2-2 32-514,-1 0-16-128,-3-4-16 422,-1-2-32-47,-2-1 16-12,-3 5 16 154,-1 1 32-460,-3 0-16 549,1 5-16-765,2-4 16 912,-1-4-16-1181,3-3 32 1415,-2-1 16-1407,0-3-16 1414,3 0-32-1439,1-4 16 1239,0-1 16-761,0-1-48 434,2-3 0-311,-2 6 16 315,-1-7 0-284,1-1 0 23,-1 1 0 143,5 0-48-206,-2 0 32 223,1 0 48 77,3 0 16-324,1-1-16 485,2 1-32-659,0 0-32 638,0-2-16-704,4-2 32 618,2 1 32-620,2 1 0 813,2-2 32-1243,-1 0-64 1600,5 2-32-719,-1-1 32 77,3 2 32-272,1-2-32 168,0 3 0 0,-1 1-16-411,3-5 0 723,2 4 32-464,-2 0 0 227,4-1 0-78,0 1 32-80,0 0-48 402,4-4 0-841,-2 1 16 992,6 1 32-971,-3 2-48 1011,3-4 0-1300,-2 0 16 1511,7 5 32-1569,-4-1-48 1587,8 1 0-1038,-5-3 16 525,9-4 32 7123,-2 0 16-7402,0 1-64-184,0-6 16 322,4 0-32-141,-1-2 0 145,1 2 64-244,4-4 16 133,-2 0-16 414,1 0-32-821,3 0-64 831,1 0 0-960,-1 2 64 1012,3-2 32-1101,-2 0-48 1323,2 0-16-1516,0 0-32 1568,1 0 48-981,-4 3-32 445,3-3 16-306,0 0 32 90,0 0 32-66,1 0-16 16,3 0 32 109,0 0-32-309,-1 0-16 443,0 4-32-509,5-2 16 554,-4 2-16 84,2-1 0-651,2 1 32 494,-6-2 0-358,2-2 0 348,0 0 0-536,0 0 32 832,2 3 16-1084,-2 0-64 1196,0 3-16-578,2-4 48-44,-2 1 16 68,0 3-48 213,-4 0-16-381,5-3 16 157,-3 0 32-13,2 0-32-96,0-3 0 228,0 0 48-504,-1 0 16 770,4-3-64-78,-1 3 16-704,2 0 0 839,-2 0 0-954,2 0-48 1017,-2 0 32-1045,2 0 16 890,-2 0 32-850,-2 0-16 1109,0 0-16-863,-8-3 16 506,1 0-16-529,1 1 0 543,-4-5 0-525,3 4 0 410,-6-2 0-117,0 2 0-193,-4-3 0 162,0 1 0-246,0-2 32 479,2-3-48 123,-2 1 0-803,0-1 48 955,0-5 16-931,-2-1-64 783,-2-4 16-973,2-1 0 1303,-4-1 32-1476,-3-1 16 1506,-1 0 16-1063,-2-4-112 762,0 3 0-1027,-1-2 48 1054,-3-1 32-562,-3 0 0 126,0 1 16-19,0-5 0-143,-3 5 16 286,-1-1 0-330,-2 1 32 359,0-4-48 109,-4 0-32-612,0-2 32 676,-2-1 0-642,-2-4-16 419,1 2-32-699,0-1-32 1238,0 1-16-1165,0 0 64 1202,1 1 16-1166,-5 2 0 899,2-1-32-602,-2 3 16 283,0 1 16-243,1 5-16 226,0-3-16-184,-4 3 16-13,1-5-16 220,3-2 0-347,-4 2 32 422,-4-3-16 112,3-4-16-615,2 0 16 677,0 1 16-811,0-1-16 946,-2-3 32-1445,2 1-64 1913,4 2 0-1681,-2 1 16 1412,1 1 32-1051,-1 4-48 658,1 1 0-526,-4-4 48 410,5 0 16-604,-2 2-16 696,2-4-32-283,2-3 16-57,-1 3 16 13,5-4-16-77,-1-3-16 44,3 1 16 668,4 2 16-958,0 6 16 818,6-3 48-917,4-1-80 931,2 4-48-1521,4 4 16 2135,6-4 0-1754,4-3-32 1369,4 3 0-1074,1-5 32 683,4 5 32-501,1 4-32 346,6 1-32-477,-1 2-16 658,5 1 48-371,9 5-32-258,-4 3 16 587,5 2 32-455,-2 3 32 265,1 5-48 148,6 5-32-481,-3 2 32 528,4 2 0-706,-1 2 16 1089,0 2 32-1545,1 3-16 1267,-2 6-16-673,-2 0-32 642,4 2 16-633,0 4 16 665,-8 3 0-532,1 0 0 212,-3 3 0-122,0-1 0 123,-3 1 0-161,-2 6-48-139,-1-6 0 493,-8-1 32-478,1 1 32 308,-4 2 0 247,-2 5-16-705,-5-2 16 762,-2 4-16-916,0 0-48 1059,-4 1 32-1522,1-1-16 1941,-4 2 0-1553,-3-2 0 1188,-4 6 0-1495,1-3 32 1715,-1 2 0-1298,-2-6 0 929,-4 2 0-829,4-2-48 667,-7 3 32-626,4 2 48 182,-4-3 16 595,0 3-64-558,0-1-16 382,-4-5 16-190,1 0 32-336,-1 2 0 593,4-4-16-674,0 1 16 771,-3 0-16-1137,3-4-48 1367,0 0 32-1282,-3 2 16 1314,3 1 0-1614,0 0-48 1800,-4 5 32-1045,4-1 16 322,0-1 32-385,4 1-16 383,-4-3 32-272,3 0-64-249,0-2 0 850,1 0 48-661,-1-2 48 347,3-1-112-184,-2-5 0-60,2 5 32 373,1-8 32-663,3 0-48 734,-1-2 16-810,1 0 0 692,3 3 0-623,0 0 0 796,2 0 0-1129,6 2 0 1643,-2 5 0-1216,0-3 0 744,0 3 0-800,0-1 0 363,2-3 0-48,-2-1 0-247,0-3 0 457,4-3 32-244,-6 2 16 240,-2-3-64-291,2 4 16 113,3-5-32 263,-4-1 0-767,4-3 64 1105,-1 4 16-1082,0-2-16 918,4-2-32-1027,0 4-32 1176,0-5-16-1410,-1-2 64 1592,1-1 16-1210,0-1 32 831,0-2 0-644,-1 2-80 245,1 0-16-172,0 1 16 263,0-1 32 9,-2-3 0-53,-1 3 32 61,0-6-64-348,-1 6 0 395,-3-6-16 234,-2 0 0-818,-5 0 32 809,1 0 32-833,0-3 16 892,-1 0 16-1015,-3-6 0 1154,5-1 0-1264,-2-1-32 1414,1-7-32-948,-6-3 16 454,5-5 16-322,-3 2-48 146,0 0 0-173,-2-6 48-137,3-2 16 545,-1-4-16-428,-3 0 16 272,4-4-64-559,-7-2 0 825,0 0 48-273,0-2 16-312,0-3-16 269,-4-2 16-249,4-2 0 516,-3-2 48-788,3 0-48 712,-3 3 0-716,3-1-16 1115,-4 3-32-789,2 3-32 260,-5 0 16-321,3-5 48 232,-2 3 16-172,0-6-64 140,-3-4 16-13,-2 1 0 72,-1-4 0-41,-1 3-48-437,0 4 32 621,0 2 48 125,-1 0 16-671,1 4-64 691,1-1 16-849,-1 1 0 955,0-6 0-1166,-4-2 0 1417,1 1 0-1528,0-1 32 1599,0 3 16-1363,-1-5-64 1325,2-3 16-1323,-2-2 0 806,4-3 0-450,3-1 0 352,4 3 32-453,-1 8-16 412,7 1 32 82,4 7-64-443,3 3 0 436,2-5-64 175,5 9 16-702,5-1-48 722,6 3 0-735,5-6 16 735,2 2 64-1200,4 1-16 1580,-1 2 16-1482,8 6 32 1506,1 0 32-1016,5 6-48 239,3 1 0 89,3 3-16-285,3 1 0-26,7 5 0 634,0 2 0-475,3 3 0-319,4-3 0 830,-1 0 32-732,3 0 0 609,1 0 0-446,-4 0 32 51,7 4-16 472,-7-1-16-903,0 6 16 1057,1-1-16-1042,2 7-48 990,-2 0 32-1241,2 3-16 1449,0 3-32-1016,4 0 48 556,-7 4 32-459,4-2 0 324,-1 1 32-169,1 0-64-148,3 0 0 412,0 0 16-331,-1-3 0 235,1 2 0-311,0 1 32 404,0 1-48 28,-4-1 0-594,4 3 16 745,-4-1 32-653,-2-2-48 543,-1 1 0-931,0 1 16 1373,0 2 0-1416,-3 1 0 1348,0 1 0-1064,-3 0 0 769,-3-1 32-792,-4-1-48 800,0 2 0-605,1-4 16 433,-4 3 32-193,-3-1-16-103,-1-1-16 179,-2-1 16-260,0 4 16 348,-1 0-48 70,-3-2 0-594,-2 1 16 786,-1 1 0-778,-3 0 0 768,-1 0 32-1077,4 0-48 1269,-6 6 0-1228,0-4 16 1195,0 2 32-967,-4 0-48 564,1 3 0-170,4-4 16 102,-5 3 0-150,4-3 32-111,-4-2 16 361,-3 3-64-324,-1-1 16 238,3 2 0-312,-7 1 0 198,3 0 0 378,-4 0 0-704,0-1 0 724,-4 5 32-1516,-2-8-16 1858,-2 11-16-1194,2-5 16 853,-2 0 16-938,-2-1-48 1441,1-2-32-1916,1 1 32 1902,2 0 0-1419,-1 3 48 1211,0-2 16-931,4-8-64 448,-1 3 16-664,-6-2 0 784,10 0 0-254,-1 0 0-355,4-3 32 522,0-4 16-131,4-2 16-311,-8-3-32 561,1-3-32-781,0 0 16 967,2-3-16-1097,-2-3 0 1029,0 1 32-1035,3-2-16 1161,-3 2-16-1338,-1-5 16 1446,1 2 16-819,-4-1-48 100,4 1 0 40,-4-5 80-49,0-2 80-36,-2-1-48-70,-3 0-16 314,-3-5-32-314,2 1 0 71,1-2-32 77,-5 2 32 1,1-2-64 382,0-2-32-965,0 1 64 1164,0-1 48-1253,-1 1-16 1587,1-2-32-1900,-1 2 0 1641,1-1-16-1606,-1 1 0 1795,1-2 0-1065,1 4 0 338,-5-3 32-255,3 2-48 186,-2-6 0-164,0 2-16 91,-2-1-32-213,3 4 48 417,1-2 32-264,1-1-32 241,-4 2 0-542,4-1-16 1011,-3 3 0-1158,-1-3 32 955,3 2 0-1170,-1-2 0 1488,-2 0 32-1394,1-3-16 1251,-1 3 32-1390,0-3-64 1513,1 1-32-889,-1 1 32 110,1-1 0-168,-1-1 16 179,-2 2 0 164,2 2 0-567,-3 0 0 865,3 3 0-491,-2-2 0 89,-4 1-48-205,0-3 32 421,0 0-16-167,-4 2-32-326,2-5 48 528,-2 3 32-546,1-2 0 495,-3 3-16-1084,-1 1-32 1906,0-3-16-1700,2 6 32 946,-3 3 0-440,2-1 16 651,-3 0 0-750,-1 3-80 71,-3-1 16 161,-4 5 0-35,2 1 32 429,-2-3-16-854,-2 2-16 868,0-2 48-856,-2 1 32 824,-1 1-32-68,0-1-32-552,-1 0-16 497,1 3 48-655,5 4 0 835,-10-1 48-989,2-1-48 840,3 1-32-741,-1 0 32 940,0 3 0-559,-4 1 16 430,5-2 32-609,-1 4-16 513,0-2 32-504,4 2-32 399,0-3 32-318,0 3-64-101,0 0 0 476,2 3-16-381,0-3 0 104,2 6 0 483,-5-1 0-642,0 5 32 795,5-5 32-1022,-5 5-16 934,0-1 32-1236,4-4-112 1437,0 4-16-1390,0-3 64 1538,3-1 80-1058,0 2-64 365,0-1 0-493,1 0 0 743,-2-1 32-528,1 2-48-11,-3-2 0 342,0 1 48-252,-1-2 16 148,2-1-64-268,-4 3 16 297,-2-4-32 164,2 2 0-610,0-1 32 775,-4-1 32-1180,0 2-16 1463,4-3-16-1262,0 2 16 903,-4 0-16-809,1-1-48 789,-1 2 32-327,0-2 16 173,0 2 32-301,1 2-16-62,-1-6 32 317,-4 0-64-505,3 0-32 761,-3 0 32-431,0 0 32-38,1 0 0 10,0 0 32 169,-3 0-64 261,-1 0 0-729,2 0 16 733,-1 0 32-1123,-7-3-48 1543,-3 0 0-1320,4-1 16 1046,3 2 32-1220,-2-4-48 1050,5 0 0-696,-3-1 16 617,3-2 32-449,6 0-16 674,-9-4-16-915,0-1-32 824,2-1 16-461,1-4 16-32,1 5 0 132,7 3 0-497,-8-11 32 928,1-1-16-311,5-7 32-394,3 12-64 485,-2-15 0-504,-1 0-16 566,3 1 0-963,4-2 32 1350,-3 3 32-1408,2-5-48 1379,4 4 0-1023,4-2 16 657,-1 2 32-491,4-1-48 273,-1-4 0-200,1 6 16 174,2-5 32-274,4-2-48 285,0-2 0-7,4 2-16-192,-2-1 0 263,6 2 0 101,-3 0 0-503,5 7 64 477,1-3 16-461,4 3-64 401,-1 1-16-747,1-1 16 1258,2-2 0-1122,-1-1 16 1035,0 4 32-1042,3-2-16 931,1 0 32-774,2 0-64 570,5-2 0-408,2 4-16 209,0 1 0-156,0 5 32 108,3 2 0 24,1 4 0-152,-1 2 0 206,7 0-48 176,-3 3 32-610,2 0-16 730,1 0 0-839,1-1 32 860,-2 5 0-1123,2 0 0 1510,5 2 0-1408,-7-1 0 1223,4 2 32-1442,-2 1-48 1609,2 4 0-1080,0 0 16 554,4-2 32-674,-1 2-48 768,-3 0 0-529,4 0 16 168,3 0 0 42,-1 2 0-96,-3 2 0 155,4 1-48 177,-3 2 32-591,-4 1 16 754,-1 1 0-878,5 0 0 874,-4 0 0-1211,4 0 32 1623,-4-1 16-1402,-1 4-64 1113,1 1-16-1333,1-2 16 1511,-1 4 0-879,0 0 16 256,-4 0 32-218,6 0-16 41,-6-1 32-82,2-1-64 286,-2 2 0 13,1-1 16-285,-4 1 0 280,-3 0 0-110,-2 3 0-116,-1-3-48 475,0-4 32-824,-3 5 16 762,0-5 0-931,-3 2 0 1345,0 2 0-1395,0 0-48 1307,-1-4 0-1670,-3 1 32 1998,0-3 0-1220,8 0 48 415,-8-1 16-303,0 2-16 235,-6-1-32-186,3-7 16-340,-3 2-16 770,0-2 32-411,1-4 16-51,-1-2-64 399,0-2 16-534,-1-3 0 525,-1 1 0-709,-2-5 32 1104,1 2 16-1341,0-1-64 1352,-5-2 16-1367,2-2 0 1343,0-1 0-1526,0-4 0 1715,-1 0 32-1054,0-6-48 371,-3 0 0-269,3-2 48 137,-6-4 16-97,4 0-64-131,-4 0 16 393,4 4 0-348,-4-1 32 293,0 4-16-356,0-4-16 330,0 3 16 221,0-6 16-646,0 0-16 622,0-2-16-903,0 11 16 892,-4-17 16-531,0-1-48 747,2-3-32-1181,-2 1-16 1142,1 4 48-463,-3 4 0 77,2-4 16-220,2 8 0 238,-2-7 32-217,4 4-48-373,-3-2 0 1041,-1 2 16-708,1-1 32 190,3-2-16-304,-3 1-16 466,-1-1 16 217,-1 3-16-826,-5-1-48 820,0 3 32-935,-3 0 16 1052,0 4 0-1268,0-1-48 1464,0 1 32-1527,1-2 16 1443,-2 0 32-818,1-3-48 403,0 2 0-515,0-2 16 522,0 2 32-363,1-3-48-88,-2-2 0 402,1-1 16-254,-6 3 32 190,3 2-48-537,-4 0 0 763,1 4-64-53,-1 1-16-606,1 5 0 604,-4 1 64-824,0 6 16 1134,1-3 48-1257,-1 1-48 1289,1-2 0-1326,-1 2 16 1319,1 4 0-827,1-1 0 373,-1-1 0-274,0 1-48-19,1 6 32 210,2 1-16-228,4-1 0 195,-2 3 32-125,1 3 0-145,0-1 0 251,-1 4 32 200,2-3-48-83,-2 3-32-257,-2 3 32 323,0 1 0-652,-1-1-32 806,-2-1 0-1176,-1 2-16 1463,2 2 48-1168,2 3-32 1183,0-3 16-936,2 2 32 599,2 4 32-638,-2-2-16 472,5 1-16-368,-5 1 16 266,4 2-16-142,0-1 0-54,-2-1 0 267,-2-1 32-338,1 2 16 356,-1-2-64 172,2 2 16-679,-2-3-32 554,1 5 0-595,3 0 32 955,0 1 0-1513,0-1-48 1900,0 0 32-1690,-3 0 16 1423,-1 2 0-1059,2 1 0 665,-2 0 0-785,1-1 0 898,0-2 0-517,0 0 0 167,0 3 0-44,0-2 32-170,-1 4 16 215,4-5-16-251,0 3-32 288,1-4 16 292,-1 1-16-924,-4 0-48 1133,1 0 0-1141,-1-1 32 1048,2 5 32-1454,-2-4-32 1928,2 0 0-1781,-2 0 48 1577,1 0 16-1033,-4-1-64 449,4-2 16-335,-3 0 0 260,-1 1 0-306,4-3 0 303,-1-1 0-192,-2 4 0-15,0-1 32 147,0-2-48-192,2 3 0 295,0 0-16 117,2-2 0-622,2 1 0 645,-1-1 0-701,0 4 32 838,-1-2 32-1214,2-2 16 1563,-1 1 16-1386,-1 0-32 1195,2 1-32-905,-4-3-32 567,2 3 16-358,-2-2 16 265,1 2 0-305,-1-1 0 182,2-1 0-117,-2 4 0-93,1-2 32 399,-6-2-48-414,5-2-32 370,-8 3-48 77,-1-2 16-598,-1-2-32 677,-2-2 32-757,1-1 48 855,-2 1 16-1146,1 0-32 1440,3 1 0-1439,1-1 64 1425,2 0 16-1370,0-1-48 1184,0-2-16-701,1 3 48 331,-1-1 48-378,0 5-96 386,0-7 0-465,1 6 0 142,-5-3 16 448,5 1 16-373,0-2 32 52,-1 0-48 391,1-1 0-654,-1 2-16 590,2-1 0-647,2 1 96 803,0 0 32-1122,0 1-80 1329,0-1-32-1332,-2 0-48 1341,2-1 48-1389,-3 1 0 1399,-1 0 16-813,0 0-48 207,0 1 0-174,0-2 64 127,-2 4 16-63,2 0 0-505,-3-3-32 1035,4 3 16-663,-5-3-16 357,2-1 0-39,2 1 0-362,-3 0-48 298,3-3 32-332,1-3 16 628,-1 0 32-886,4-3-16 908,-4-3-16-937,3 0 48 989,1-3 0-1079,0 1-64 1432,2-5 16-956,1 5 64 264,0-1 32-265,0-3-112 264,0 0-64-213,-1 0 80-489,2 1 16 1188,-2-5-32-733,1 1-16 220,3-2 16 22,0 2 0-229,0-3 16 373,0-6 32-575,3 0-16 745,4-2-16-898,2-4 48 926,4-5 0-1103,0 2-16 1333,4 1-32-1628,2 2-32 1858,4 3 16-1354,1-1 16 746,1 3 32-354,4-1-96 76,3 4 16-240,1-3 48 70,2-1 32 156,1-4-48 52,3-2-16 132,-3-2 48-280,3-4 48 85,0-1-16 367,3 0-32-796,4-2 32 859,-5 6 0-929,5 2-16 1019,3 0-32-1275,0 4-32 1430,2-1 16-1448,4 6-64 1489,0-1-16-911,3 6 80 359,-3-3 80-319,4 2-32 291,-1-2-16-188,-3 6 0-43,3 1-16 221,1 2-48-323,-4 0 0 284,3 3 64-461,-2 1 16 707,0-1 32-108,-2-1 0-491,1-2-80 421,0 2 16-454,0-1 0 746,0-3 32-971,1 1-16 786,-1-1-16-766,-4 0 16 1227,2-4 16-841,2-1-16 18,-7 3-16 223,0 0-32-232,-1-5 16 183,-2 5-16-301,-3-1 0 456,0-4 32-428,-2 2 32 415,2 3-16-681,-3-4-16 786,3 0 16 22,-3-1-16-669,1 5 0 693,-3-4 0-771,-1 4 0 824,0-4 32-954,0 2-96 1027,-4 2 16-1192,-2 2 16 1377,-1 0 16-944,-4-3 48 461,2 0 48-464,-5-2-32 512,1-1-32-452,0-1 32 244,0 3 0-269,0-7-64 301,-4 6 16 10,0 0-32-118,1-1 0 241,-1 0 32-22,1 0 0-456,-1 0 0 658,1 0 0-813,-4 2-80 837,0-3 16-1035,1 2-48 1271,-2-2 32-1305,-2 2 48 1279,0-2 48-926,0 2 0 586,-2 0-16-489,-2-2-32 121,1-1 16 283,0 2 16-220,0-2 32 3,-1-2-16-97,1 2-16 229,0-1-32-352,-1-3 16 491,1 0 48-41,1 1 48-466,-2-2-32 563,4 5-32-606,0-1 0 478,0 1-16-763,0 2-80 1089,0 0 16-911,-4 0 0 983,1-2 32-727,0 1 16 358,-4 1 48-318,-2 0-96 203,-1 0 16-197,-3-2 16 139,0-1 48-27,1-3 32-182,-1 0 16 244,-1 1-32-248,1-1-32 356,-2 3 48 66,1-5 0-446,1 5-16 550,-3 4-32-674,0-2-32 676,-3 2 16-1405,-4 3-16 2123,0-2 0-1758,4 2 32 1392,-3 0 0-1031,-1-5-48 637,0 4 32-514,0-3 16 343,1 1 32-518,-2-1-48 694,1-2-32-700,4-2 64 595,-2 4 48-25,0 1-16-419,-2-1-32 439,3 1-48-19,-3 2 16-437,-2 3-16 572,-1-1 0-640,-3 5 32 709,3 2 0-1357,-3-1-48 1972,-1 2 0-1700,5 2 64 1356,-2 1 16-1066,1-1-48 1019,1-3 16-1002,-1 3 0 519,0-1 32-265,0 1-16 207,3 0 32-123,0 4-64-260,-3 2-32 703,4 2 32-597,-4 4 0 322,4 2-32 1,-1 8 0-478,0-1 32 865,0-1 32-849,4 5 0 729,0-1-16-973,2 2-32 961,1 2 16-684,4-2-16 645,-2 1 0-590,5 5 32 690,1 1 32-617,-1 0-48 298,3 0 0-335,-1 0 48 452,5 2 16-644,-2 1-64 494,4 2-16-182,0 2 16-21,0 1 0 301,0 0 16-32,0 1 0 139,4-4 0-5,-2 0 0-661,5 4 0 777,-1-2 32-774,-2-4-16 707,1-1-16-1354,3 1-32 2052,-2-1 16-2036,1-2 16 2036,-1 3 0-1471,0 0 0 775,1 0 0-457,-1 2 0 222,1 0 0-152,-5 1 0-420,2 1 0 990,0 0 0-721,-4-2 0 339,0-7-48-13,0 4 32-227,-4 1 16 442,0 0 32-732,2-3-16 774,-5 0-16-1043,1 0-32 1143,-1 2 16-986,1 0 16 1235,-4 2 32-1589,1-2-16 1622,-1 2-16-825,-3-1 16 5,0-1-16 156,0 4-48-81,-3-4 32-71,-1-2 48-499,2-3 16 1168,-6-1-64-769,2 2 16 281,0-2-32-126,0 3 0-80,-1-1 32 477,0-1 32-746,-2-1-48 729,-5 1 0-874,2 3 16 939,-1 3 32-1030,-3 3-16 1243,-1-2-16-1532,2 2 16 1758,-5 3-16-1197,1-1 0 537,-1-1 0-530,5 1 0 603,-5-3 0-528,0 0-48-26,1 4 32 430,-1-6 16-102,4-1 32 128,1 5-48-317,-2-5 0 168,1 3 16 526,3 2 32-1202,1 2-48 1067,-2 0 0-975,1-1 16 1075,3 0 32-1213,-2-2-16 1353,-1-1-16-1442,-1-2 16 1528,8-3 16-1048,-4 3-16 463,4-3-16-300,0-3-32 237,0 3 16-228,-1-3 16-58,-3-3 32 393,0-1-48-321,0 4 0 259,-2-3 16-716,-5-2 0 988,2 3-48-136,-1-3 32-610,-1-3 16 583,-2 2 0-655,3-1 32 635,-4-3 16-587,1-3-16 847,0 1-32-1178,0-2 16 1142,-1-3-16-407,1-3-48 3,0-4 32-202,-1-4 16 327,0-3 0-309,4-6 32-127,0-5 16 508,0-2-16-455,3-8 16 317,0 3 0-512,0-6 48 742,10-4 16 6,-3-1 48-1110,2-6-48 1530,2-3-32-1546,1-1-32 1524,1-9 0-1501,4-4-32 1476,-5 3-16-1496,11-1-32 1179,-3-5 16-754,2-1 48 532,2-5 16 11,2-3-16 65,2-4 16-703,5 2-32 749,-4 1 32-281,4 1 64-336,-1 3 64 518,3-4-96-771,1 4-48 965,3-3-16-156,0 5-16-440,1 0 0 460,1 11 0-724,2-1-48 964,-1 2 0-1111,4-3 32 1145,-1-2 0-1254,4-5-32 1379,0 3 32-926,2-2 48 442,5 10 16-337,-2-1 16 308,2 4 32-253,-1-5-80 53,0 8-16 61,1-1 0-87,-2 1 0 141,1-2 0-292,1 3 0 291,2-7 0 162,1 8 32-463,-1 4-16 616,4-3-16-1077,-1 2 16 1359,1-3-16-1252,0 1 0 1160,-4-1 0-1275,0 4 0 1350,-3-1 32-882,3 3-96 423,-5 3 16-396,-5 2 16 351,1-2 16-339,-6 6 16-52,2 0 32 587,-4-3-48-423,2 7 0 109,-3-4 16-217,-2-1 32 111,-2 0-16 624,0-3-16-985,-1 4 16 916,-3 1-16-1169,2-2 32 1382,-3 0 16-1238,-1-3-64 1100,-1 2-16-1312,-3-1 16 1427,0-1 32-1125,0 3 0 870,-3 2-16-673,-4-2-32 417,5 5 16-208,-6-3 16-339,2-5 0 770,-3 2-48-470,1 5 32-90,-1 0 16 227,-1 0 32-180,-3 4-48 670,4-1 0-929,-7-1 16 835,3 3 0-1019,-6 0-48 1133,2 2 0-1192,0-2 32 1277,-2-1 32-1303,4 2 0 1040,-2-2 32-438,-2 1-32 254,-4 1-16-293,4 4 16-50,-2-1-16 289,2 3 0-553,0 0 0 898,-4 0-48-424,1 3 32-463,-5 1-16 381,2 0 0 155,-1-1 32 183,1-1 32-642,-2 3-48 656,1-5-32-787,1 2 32 943,-2 0 0-1259,1 6 16 1540,1-2 0-1454,2 3-48 1303,-3-3 32-1328,0 3-16 1411,0-1 0-928,0 5 32 343,-3-1 32-247,3 3-48 246,-3-3-32-462,3 3 32 97,0 3 0 447,1 0 16-96,-2-1 0-225,4 8-80 465,0-1 16-745,4 6 0 1047,0-1 32-1084,0 2-16 870,-4-1-16-1159,1 1 48 1421,1 0 32-1429,6 1 0 1492,2 0-16-1451,-1 2-64 1354,1 1 0-867,4 0 32 128,3 6 16 226,0-3-32-198,-1 3 32 32,3 7 16 7,1-3 0 46,3 0 0-183,3 3 0 308,-3-4-48-70,4 4 0-317,-4-1 32 447,3-2 32-903,1 0-32 1429,-4 0-32-1120,2-1 32 704,-2 2 0-1132,4-2 16 1709,-4 4 0-1827,0 0 0 1839,0 2 0-1121,0 3 0 441,0-1 0-473,-4-5 0 328,4 3 32-95,0 1-48-96,-2 1 0 97,2-5-16-63,-7-3 0 128,0 1 0 91,0-1 0-449,-2-1-48 778,-1-1 16-928,-3-1 32 861,0 1 48-1365,-2-1-32 1951,-3 1 0-1639,3 0 16 1193,-4 6 0-1573,-4-4-48 1986,0-2 32-1244,-3 0 16 309,0-1 32 44,-3-1-16-15,0 1-16-169,-1-1 16 76,5-2 16 131,-5-2-48-276,5-3 0 294,-2-1 16-126,1-1 0-107,1-1 0 518,-1-4 32-869,0 2-16 877,-3-7-16-1073,0-1 16 1360,-1 1-16-1288,1-2 0 1143,1-4 32-1244,1-4-16 1321,-5 2-16-956,0-7-32 614,5 3-16-404,-5-4 32-20,7-2 32 306,-5-5-32-495,5-4 0 585,2 0 80-277,0-6 32 26,0 1-32-178,3-2-16 263,1-1-16 371,0 0 16-921,0-5-64 822,2 2 0-1189,1-4 16 1657,0-2 0-1442,2 2-48 1190,1 0 32-1329,1 0 16 1458,3-2 0-1273,-2-1 0 985,5-3 32-469,0 1 16 103,2-4 48-198,1 1-16-217,-1-1 32 719,2 3-144-436,-2 3 0 45,1 1 0-172,0 3 16 214,-1 1 16 353,1 4 0-833,1 1 0 737,-2-3 32-642,4-2-48 703,0 2 0-610,0 0 16 691,0-2 0-952,4 2 32 1434,-4-1 16-1213,0 3-64 611,0 1-16-561,0 1 16 488,-4 5 0-441,1-4-32 267,-4 7 0-155,0-1 32-338,1 0 0 905,-3 0 48-755,-1 0 16 664,1 3-64-98,-2-3 16-724,1 1 0 904,1-1 0-1367,-1 5-48 1849,0-6 32-1524,-3 5 16 1153,0-1 0-1140,-2 0-48 933,-2 4 32-320,-2-1 16 86,0 0 0-248,-1 0 0-50,0-4 0 382,1 2 32-492,0-4 16 586,0 0-16-442,-2 0 16 256,2 0-64-325,-1 1-32 313,3 2-16 295,2 0 48-841,-4 3 32 932,2 3 32-1192,1-3-64 1426,-1 3-16-1351,-2 0 16 1180,0 4 0-1210,-1-2 16 1334,0 5 0-927,1-1 32 446,0 0 16-401,-1-3-64 305,1 1 16-408,0 2-32 235,-1-1 0 423,0 1 32-458,1 4 0-21,3-2-48 173,-4 1 0 82,5 3 32-109,-5 0 32-173,0-2 0 587,1-2 32-725,0 4-64 643,-1 0 0-968,-3 0 16 1243,3 0 32-1363,1 0-96 1420,3 0 16-920,0 0 48 412,0 4 32-216,0-2-48 148,0 5 16-219,3-1-32 35,-1-1 0 180,-2 1 64-213,4 1 16 280,-5 1-16-384,4 0-32 347,-3 5 16 62,3-4-16-506,0 2-48 617,0 1 32-673,0 0 16 544,1 3 32-545,-5-1-48 863,4-1-32-941,3 5 64 1179,-3-4 16-1079,3 1-48 567,1 0 16-378,-1 0-32 288,1-1 0-253,-1 5 32 444,3-3 0-622,-6-2 0 211,3 1 0 176,4 3 0-271,0 0 0 331,-4-1 0 150,0-2 0-634,4 3 0 744,-1-3 32-868,1 2-48 953,0 2-32-1356,-2-4 64 1754,3-4 48-1610,-5 3-16 1427,3 1-32-1408,-3 0-48 1095,4-1-16-692,-1 1 32 844,1 4 0-938,0-5 16 677,-1 4 32-312,1 1-48-31,-1-2 0 104,1 0 16-166,-2 1 0 283,3 6 0 82,-1-5 0-527,-2-2 0 604,3 4 0-571,-3-1 0 721,2-2 32-1710,0 1-48 2297,-1 0 0-1867,-2 0 16 1561,-1 2 0-1343,0-1 0 1157,3 1 32-862,-3-3-48 589,5 0-32-551,-5 0 32 455,0 0 32-372,3-3-32 182,1-1-32 12,-4 1 64 221,1 0 16-218,-2 0-48-88,5 0 16-161,-3 0 0 542,-1 0 0-651,0 2 32 697,1 1 48-1116,-2-3-32 1348,-1-1-32-947,-1 1-48 870,0 5-16-1173,0-6 32 1299,0 1 0-739,1-4 16 479,-2 1 32-738,1 3-16 433,0-3-16-143,-2 3 16-141,-2-4-16 400,0 2-48-303,1-2 32 231,0-1 48-67,-3-2 48-114,3-2-32 382,-1 1-32-723,2-5-48 838,-6-2 16-1135,2 0 16 1404,0 0 32-1502,0 0-16 1605,-1-2-16-1734,-3-2 16 1787,0 1-16-1272,-2-1-48 788,-2 4 32-695,-1 0-16 576,-2 0 0-540,-2 0 32 130,3-2 32 498,0 2-16-444,-1-2 32 189,1-4-64-119,-3 0 0 39,3-3 16 308,-1-1 32-670,2 1-16 767,-1-2-16-1179,-1-1 16 1519,5-1-16-1456,-1 5 32 1378,-1-4 16-1535,4 0-64 1643,-2-3-16-978,-1-3 48 393,3-1 16-377,4-3 32 224,0-1 0-111,-1-2-32-24,4 2 16 177,-1-1 64-108,4 1 96 74,4-5-112-428,-1 1-48 646,1 3-32-94,2-3-16-456,4 1 0 563,-1-3 32-1117,2 0-16 1650,2-6-16-1124,2 0-32 808,2-1 16-1241,-1 2 80 1610,4-2 80-1174,2-4-80 493,1 8 0-380,-1 2-32 305,4-3 16-172,1 4-32-459,-2-1-16 1041,4 5-32-649,1-3 16 250,0 1 16-459,-2 2 32 565,-2-3-16 104,3 1-16-747,1 3 16 850,-2-1-16-1171,-2-3 0 1471,1 5 0-1399,2-2-48 1338,-4 2 32-1406,1-1 16 1308,-3 7 32-648,1-2-48 223,-5 4-32-339,0 1 32 293,-3 1 32-195,-3-2 0-184,-3 4-16 507,0-3-32-290,-4 1-16 70,1 2-16-388,-1-2 48 784,-3-1 32-114,1 1 64-594,-1 2-112 629,-3 1 0-853,0 0 0 1009,-2 1 16-1103,-2 2 16 1222,-2-2 0-1303,-1-1 0 1292,-2 3 0-737,2-2-48 319,-2 0 32-350,-1 3 16 265,0-1 32-190,4 1-48-125,-1 0-32 385,1 3 32-247,-4 2 0 264,0-3 16-361,-2 4 32 320,-2 4-16-52,1-3-16-235,-3 5-32 278,3 1-16-322,1-2 32 680,-1 5 0-1129,0-5 16 1293,3 5 0-1405,-2-7 0 1358,2 2 0-887,0 1 0 582,0 3 32-553,4-3-16 462,-1 4 32-359,0-4-64-41,1 2 0 439,-3 0-16-350,3-1 0 100,-1-1 0-108,0 0 0 186,1 3 32 610,0-2 0-1356,2-2-48 1052,2 0 32-833,-2 1 16 921,1 0 32-1167,-1 1-16 1404,4 1-16-1367,1 1-32 1299,-1-1-16-1066,3 2 32 773,1 5 32-617,-2 0-32 500,1 0 0-627,5 0 16 1032,-3 2 0-1020,2 1 0 623,0 3 0-482,3-3 0 452,-1-1 0-319,2 5-48 597,-2 0 0-1124,4 0 32 1339,0-1 32-1331,0 2-80 941,0 2 16-1077,0-1 16 1532,0-1 48-1345,4 1 0 1065,-4-4-16-767,0 2 16 858,2-1-16-1021,-2-5 0 293,4 3 32 304,-1-3-48-100,-3 2 0-161,0-3 16 110,0 3 0 46,0-1-48-187,0 3 32 346,0-4 16-120,0 3 32-327,-3-1-16 523,-1 2-16-589,2-5 16 713,-2 0-16-979,1 2-48 809,-1-2 32-1006,-2 3 16 1905,0 0 0-1758,-1 3 0 1251,-3-3 0-915,0 0-48 862,1 0 32-1068,-4-4-16 585,0 4 0-351,0 0 64 89,1-6 16 415,-2 0-64-449,1-3 16 346,0 0 0 193,3-1 32-975,-2-2-48 1321,-2 1-32-1382,1-1 32 1123,1-1 0-859,-1 1 16 749,-4 1 0-1042,4-1 32 1461,1-4 48-1370,-1 1-64 1227,-1-3-48-433,1 3 48 165,0-3 48-675,0 4-48 620,-3-4-16-625,-3 0 0 650,-1 0 0-306,-1-4-48-313,-2 1 32 579,0 0 16-97,0 1 0-384,-3-4 0 938,0-3 32-1501,0-4-16 1310,0 2-16-934,0-4 48 826,4 0 0-1080,-1 0-16 1336,1-2-32-1424,-1 1 16 1412,2-1-16-847,2-1-48 335,0-4 32-216,0-1 16-178,2-1 32 413,2 1-16-203,-2-4-16 224,1 4 16-378,0-1-16 272,0-3 0 60,-1 6 0-346,4 0 0 412,0 3 0-575,3-1 0 873,1 5 0-873,-1-1-48 937,4 0 0-1206,-1 1 64 962,1-1 16-993,-1 4-48 1472,4 1 16-996,-4 0 0 420,5-5 32-459,-2 0-48 386,-3 0 0-282,5 0 16-10,-2 0 32 328,1 0-16-317,0 1-16 258,-1-1 16-181,1 2 16 19,1 2-48 471,-2-1-32-806,1-3 64 731,-1 0 16-910,1 1-48 1109,0-2 16-1236,-1 1 0 1358,2 1 0-1690,-5-2 0 1984,3 1 0-1400,2 1 0 815,-2 2 0-636,1-3 0 423,-4 2 32-379,4 3-48 522,-3 0 0-583,-1 1-16 132,1 1 0 241,-4-1 32-147,3 2 0 44,5-1 0 403,-5-2 32-826,0 2-48 808,2-1 0-1095,-3 0 16 1420,5 4 32-1272,-3-2-48 1019,0 1 0-1058,-1 1 16 1226,1-1 0-864,2-3 0 418,-2 3 32-353,-1 2-48 106,1-1 0 134,-1 0 16-298,-1-2 0 455,3 1 0-297,-6-1 0 170,5 1 0-400,-4 1 32 448,4-1-48 391,-4 0 0-1329,3 0 16 1241,-2 0 32-1005,2 4-48 986,-3-1-32-711,4-1 64 845,-3 1 16-1320,-1-1-48 1568,1 2 16-1172,-2-1 0 392,1 0 0-276,0 0 0 344,1-1 0 138,3 2-48-367,-3 2 32-50,1 0-16 245,2 0 0-89,-1 0 32 253,1 0 32-475,-1 2-48 597,1 2 0-666,-4-4 48 686,5 0 16-928,-3 0-64 1044,2 6-16-712,-1-3 16 494,1 3 0-1111,-1-3 16 1468,1 4 0-648,0-1-48 551,-1 2 32-1010,1 4-16 874,-2-3-32-800,3 6 48 711,1-3 32-642,2 3-32 58,-2 0-32 574,0 3 64-323,1-4 16-6,1 3-48 487,-2 4-16-861,0 0 16 653,2 2 0-656,2 5 48 807,0-1 16-1480,0-3-64 2170,0-1 16-1980,2 4 0 1645,2-1 0-1010,0 2 0 375,-2 1 32-122,1 1-16 136,5-3-16-427,-2-2 16 557,-3 1-16-439,3-3-48 623,-2 0 32-699,2 0 16 254,1 2 0-84,-1-2 0 622,0 4 32-1228,1-1-48 1145,-1 2 0-952,-2 4 16 977,-1-3 0-1035,0 1-48 1098,-3-1 32-1182,0-1 16 1289,-3-1 32-998,0 0-16 603,-1-1-16-359,2-2 16 450,-2 0-16-824,-3-4 0 539,1 1 32-369,0-2-16 489,-1-2-16-304,1 2 16 178,-4-2-16 79,1-3-48 71,-4 2 0-554,-5-1 64 826,3-1 48-902,-2-2-48 834,2 0-16-1067,-2-2 32 1312,1-1 16-1279,0-1-64 1252,0-2-16-931,-4 0 16 560,1-1 0-479,0-1 16 360,-4-4 0-350,0 0 0 323,0 0 32-202,-3-4-16 115,3 2-16 22,-2-1 48-234,2-3 32 336,0-3-64 104,1 0-48-532,2 0 48 511,-2 1 16-530,3-5-48 479,-2 2 16-777,2-4 0 1398,4 0 32-1436,-2 2-16 1269,0-3-16-1071,1-3-32 871,3 4 16-711,0-2 48 476,4-2 48-381,-1-2-64 262,4-2-16-169,-1 0-32 79,5-5 0 65,2 3 64-219,0-6 16 250,2-2-16 217,5 1-32-805,-1-2 48 902,7 3 32-884,0-3-64 1004,3 4-48-1338,1-2-32 1765,-2 3 48-1537,-1-5 0 1169,-2 3 48-1274,2 2-16 1330,1-1-16-1148,2 0-32 946,-1 0 16-697,4 3 16 485,-4-2 0-399,-3 1-48 178,0 5 32 131,0-1 16-383,-4 4 32 395,1 1-16 109,-4 1-16-500,1 4-32 599,-4 2 16-812,1-4 16 893,-4 5 32-1449,0-1-48 2053,0 1 0-1687,0-1 16 1252,-4 3 0-1311,-2-3 0 1273,2 3 0-623,-2 0 0-47,-1-1 0 122,-3 2 0-31,-3 0 0 14,1 1-48-81,-1 1 32 332,0 1-16-512,-6-1 0 404,2-1 32 70,1-1 32-580,0-1-48 824,-4 4 0-1081,1-6 16 1301,-1 2 32-1373,1 1-16 1384,3 1-16-1329,0 1-32 1265,0 2-16-1421,-1 0-16 1507,2 2 48-966,-2-2 0 480,1 2 48-413,-1-1-48 338,1 3-32-159,-4 0 64-364,5 3 16 352,-2-6 0 204,2 6-32-55,-2-6 16-73,2 6-16-167,-2-6 0 429,0 3 0-708,1 0 0 809,7 0-1088-498278699</inkml:trace>
  <inkml:trace contextRef="#ctx1" brushRef="#br0" timeOffset="1">30670 14168 1727 0,'2'0'656'197,"-3"0"-512"-152,4-1 32 7747,-3 1 16-604,0 0-128 1175,1 0 0-1201,-1 0-32 694,0 0 16-727,0 1 0 662,-1 1 16-509,0-1 96 54,0 1 64 310,0 0 64-358,1-2 48 425,-1 1-176 349,0 0 128-7935,0-1 64 6633,1 0-32 987,0 0 0-646,-1 0-144 877,1 0-32-1099,0 0-112 1699,-1 1-64-2153,0 0 16 2127,1-1 0-1593,-1 0-32 778,0 1 32-467,0 0 80 755,0 0 32-1043,1-1 64 347,-1 0 64-31,1 0 16 769,-1 0 48-837,0 0-128 263,0 0-16 9,1-1-80 454,0 1-16-900,0 0-16 897,-1 0-32-1356,0 0 16 1794,0 0-16-1375,0 0 0 1090,1 0 0-1519,-1 1 64 1851,0-1 32-1843,0 0 64 1761,1 0 16-1742,-1-1-16 1642,0 1-16-1374,0-1-48 1162,0 1-16-713,0 0-48-160,1-1 16 686,-1 1-64-467,1 0-32 135,0 0 32 466,-1 0 0-1014,1 0 16 1163,0 0 32-1261,0 0-48 1124,0 0-32-1342,0 0 32 1986,0 0 0-2168,0 0 16 2053,0 0 32-1772,-1 0 48 1121,1 0 32-688,0 0-16 569,0 0-16-520,0 0-16 797,0 0 0-1089,0 0-80 616,0 0-16 85,0 0 48-423,0 0 16 292,-1 0-80 412,0 0-32-887,0 0 32 1568,1 0 48-2257,-1 0 48 1755,0 0 48-1575,0 0-80 1956,0 0-16-1823,0 0-32 1640,1 0 0-1407,-1 0 32 1159,0 0 0-1113,0 0 0 1028,1 0 32-793,-2 0-16 574,1 0-16-519,-1 0-32 438,0 0 16-512,0 0 16 480,0 1 0-324,0-1 0 1155,-2 0 0-1814,1 0 0 1307,0 0 0-941,0 0 0 1062,0 0 32-1463,-1 0-48 1778,1 0 0-1681,0 0 16 1535,1 1 0-1453,-1 0 0 1373,0 0 32-1276,0 0-48 1159,0 1 0-1043,0-1-16 879,0 0 0-561,0 0 32 138,-2 0 32-75,3-1 16 202,-2 0 16-121,1 0-80 461,0 0 16-910,0 0 0 849,1-1 32-815,-1 1-16 1004,2 0 32-1673,-1 0-64 2214,1 0-32-1907,-1 0-16 1602,-1 0 48-1703,1 0 0 1706,0 0 16-1165,0 0 0 674,-1 0 0-510,1 0 0 371,-1 0 0-357,0 0 0 194,-1 0 32-47,1 0-16-49,0 0 32 173,0 0-64 169,0 0 0-624,-1 0 16 852,1 0 32-1012,0 0-48 1127,-1 0 0-1500,1 0-16 1857,0 0 0-1837,-2 0 64 1673,2 0 16-1740,0 1-96 2094,0-1 0-1803,0 1 16 1035,0 0 16-719,-1-1 48 599,1 1 16-574,-1 0-64 152,0 0 16 352,0-1 32-101,0 1 16-146,0-1-64 354,0 0 16-716,0 0 0 1013,0 1 32-1220,-1-1-16 1246,0 0-16-1347,0 0-32 1331,1 0 16-1275,-1 0 16 1475,1 0 0-1866,-1 0 0 1969,1 0 32-1175,0 0-48 583,-1 0 0-636,1 1 48 872,-1 0 16-1060,1 0-64 628,0-1-16-266,-1 0 16 208,1 1 0-19,-1 0 16-87,1 0 0-85,0 0 0 413,1 0 0-611,-2-1 0 697,0 1 0-1015,-1 0 0 1553,2 0 32-1721,-1-1-16 1505,0 0-16-1736,1 0 16 2177,-1 0 16-1599,0 0-16 1182,0 1-16-1395,0-1 48 967,0 0 32-688,2 0-144 273,-3 0-32 293,2 0 80 12,1 0 32-523,-1 0-32 518,0 0 16-411,-1 0 0 915,0 1 0-1083,1-1 0 914,0 1 0-1145,-1 0 0 1540,0 0 0-1841,-1 0 0 1589,1 0 0-1553,0 0-48 2087,0 0 32-1861,0-1 16 1048,1 1 32-959,0-1-16 1091,0 0-16-801,0 0 16 238,0-1-16 155,1 0 0-83,0 1 32 21,-1 0-48-211,0 0-32 285,0 0 64 440,-1 0 16-1109,1 0-48 1064,0 1-16-1059,-1 0 16 1434,0-1 32-1857,0 0 0 1689,1 1 32-1503,-1-1-64 1497,0 0 0-1034,0 0 16 667,-1 0 32-665,2-1-16 358,-1 1-16-55,0 0-32 281,1 0 16-477,-1-1 16 234,0 1 32-33,0 0-48 216,1 0 0-479,0-1 16 582,0 1 32-561,0-1-16 702,-1 0 32-1017,1 0-112 983,-2 1 16-940,1 0 48 1084,-1 0 32-1226,0-1-48 1531,-1 1 16-1282,1 0 0 715,-1 0 32-512,1 0-16 536,0 0-16-568,1 0 16 208,-1 0-16 36,1 0 0 41,-1-1 0 26,1 0-48-218,-2 1 32 274,1-1 16 318,0-1 0-959,-1 0 32 1095,1 1 16-1403,0-1-16 1690,0 1-32-1582,-1 0 48 1465,0 0 0-1612,0 0-16 1706,0 0-32-1486,0 1-32 1263,1-1-16-975,-2 0 32 960,3 1 32-1191,-3-1 0 642,1-1 32-262,1 1-32 815,0 0-16-984,0 0 16 387,1-1-16 10,-1 1 0 479,1-1 0-967,1 1 0 995,-2-1 0-933,1 0 0 778,-2 1 0-1042,2 0 0 1668,-1-1 0-2083,0 1-48 2189,0 0 32-1767,0 0 16 1039,0 0 32-662,1 1-16 528,-1-1-16-500,1 0 16-102,1 0-16 755,-1 1 0-313,0-1 0-108,0 0-48-34,1 1 0 22,0-1 96 236,0 0 48-369,0 1-128 496,0 0-48-660,1-1 0 673,0 1 48-970,0 1 16 1559,-1-1 16-1722,2 0 0 1624,-1 0 32-1277,0 0-16 854,0 0 32-683,1 1-64 498,0-1 0-700,-1 1-16 702,1-1 0-499,-1 2 32 450,2-2 32-332,-1 2-48 351,0-1 0-377,1 1-16 510,-1 0 0-768,0-1 32 1461,1 0 0-1556,0 1 32 1342,-1 0 16-1556,0 0-16 1583,1-1-32-2279,0 1 48 2912,0-1 0-2729,0 1-96 2128,0-1 0-1467,0 1 48 1461,1 0 32-1358,-1-1-48 694,1 1-16-395,0-1 16 115,0 1 0 242,-1-2 16-186,0 2 0 3,1-1 0 452,0 1 0-724,0 0 0 710,0 1 0-978,0-1-48 1160,0 0 32-1321,0 0 16 1415,0 0 32-1351,0 1 16 1294,-1-1 48-1285,0 0-128 1381,1 0 0-1049,-2 0 0 888,0 1 16-1099,0-1 16 815,0 0 0-437,-1-1-48-38,1 1 32 294,-1 1 16-72,0-2 32 17,1 1-16 281,0-1 32-650,-2 0-64 1065,2-1 0-1544,-1 0 48 1275,0 1 48-1203,-1-1-112 1381,0 1 0-1162,0-1 0 1241,0 0 48-1614,-1 0 0 1767,1 0 32-1217,1 1-32 828,-1 0-16-983,0-1-32 863,1 1 16-701,-1-1 16 6,-1 0 0 678,2 0 32-287,-1-1 48-122,0 1-32 405,0-1 0-732,1 0-48 1163,-1 0-48-1625,2-1 64 1493,-1 0 16-1697,-1-1-48 2120,1-1 16-1993,1 1-32 1873,-1 1 0-2007,0-1 32 2092,1-1 32-1522,0 1-48 923,-1 0 0-937,0 0-16 892,1 0 0-762,-1 0 32 756,0 1 32-597,1-1-48 520,0 0 0-473,-1 1 16 199,1 1 32-145,1-1-48 937,-1 0-32-1752,1-1 32 1502,-1 1 0-1120,1 1-32 1115,-1-1 32-1373,0 1 48 1630,1 0 16-1870,-1 0-16 2057,1-1-32-1393,-2 1 16 683,2-1-16-565,-2 1-48 515,1 0 0-502,0 0 32 131,0 0 32 278,1 0-32-190,-1 0 0 81,0-1 16-266,1 2 0 422,0-2 0 168,-1 1 32-849,0 0-16 992,0 1-16-1077,-1 0 16 949,1-1-16-937,-2 1 32 1572,1-1 16-2178,0 0-96 2044,0 1 0-1256,0-1 16 517,1 0 48-260,-1 0 0 216,2 1 32-195,-2-2-64 551,1 1-32-925,-1 1 64 757,1-2 16-563,0 1-48 132,-1 1 16 159,0 0-32 627,0-1-32-1259,-1 1 80 1147,0-1 48-1184,0 1-48 1313,1-1-16-1499,-1 1-32 1759,0-1 0-1836,0 0 32 2020,0 0 32-1796,0-1-48 1035,1 1 0-643,-1 0 16 575,1 0 32-547,-2 0-48 249,1 1 0 8,0 0 16 62,0 0 0-357,0 0 0 327,0 0 0 73,-1 1 0 444,1 0 0-1098,-1-1 0 1087,0 0 0-1329,0 0 0 1675,-1 0 32-1703,1 0-48 1421,-1 1-32-1299,1 0 32 1998,-2-1 32-2194,1 0 0 1816,1 0-16-1763,-2 0-32 1392,2 0-16-811,-1 1 32 505,-1 0 32-728,1-1-32 362,0 0-32 69,0 0 32 258,1 0 0-387,-2 1 16 568,1-1 0-526,0 1 0 304,-2 0 0-741,2 0 0 1290,-1 0 32-876,0 0-48 625,0 1 0-1214,1-1 16 1847,0 2 0-1911,-1-1-48 1366,2 0 32-850,-1 0 16 559,1 0 0-489,-2 0 0 203,1 1 0 202,1-2 0 139,-1 1 0-707,1 0 0 372,-1 1 0 24,1-1 0 529,-1 0 0-1121,1 0 0 1529,0 0 32-1854,0 0-48 1533,0 1-32-1166,-1 0 64 1132,1-1 16-1363,-1 2-48 1584,1 1-16-1538,-1-1 16 1275,1 1 0-1156,-1 0-32 1216,1 1 32-1057,-1-1 16 653,1 0 32 45,-1 1-16-411,2-2 32 79,-1-1-64 266,0 2 0-244,0 0 16 822,1 0 32-1477,0 0-16 1241,-1 0-16-1134,0 0-32 1015,0-1-16-857,0 2 32 1150,1-1 32-1465,-2-1-32 1501,3 2 0-1057,-1-1 16 618,0 0 0-560,0 1 0 572,1 0 32-583,0 1-16 311,-1-2 32 44,2 0-64-98,-2 2 0-18,2-1 16 42,-1 1 32-3,0-1-48 772,-1 1-32-1542,0 0 32 1251,1-1 32-1044,-2 0 0 1261,0 0 32-1342,0 0-32 1295,1-1-16-1435,-1-1 16 1577,0 1-16-1347,1-1 0 1067,-2 0 0-852,1 1 0 622,-1-1 0-595,0-1 0 526,-1 0 32-401,0 1-48 365,0 0 0-487,-1 0 16 926,1-1 32-1236,0-1-16 1337,-1 0 32-1221,2-1-32 1051,0-1-16-1325,0-1 16 1564,0 0 16-1489,1 0-16 1767,-1-1-16-2158,1 1 16 1919,1-2-16-1873,0 1 0 2000,0-1 32-1626,1-1-48 1101,0 0-32-794,-1 1 32 686,1-1 32-190,0 0 0 44,0 0-16-333,0-1-32 159,-1 0-16-2,2 1-16 155,-1-2 48-352,-2 1 0 550,2 0 16-670,0 0 0 690,0 1 0-794,0-1 32 1094,-1-1 48-1459,1 1-64 1825,0-1-48-2191,0 1 16 2021,1 1 0-1290,1 1 16 751,-1-1 32-602,0 0-48 374,1-1 0-244,-1 2 16 199,1-2 0-84,-1 1-48 107,0 0 32-299,0-4 16 868,0 2 32-1267,0 1-48 1744,1 2 0-2021,-1-2 16 1844,0 2 0-1962,2 0 0 2021,-1 0 0-2081,0 0-48 2170,0-1 32-2454,1 0-16 2380,-1 0 0-1274,0 0 32 781,1 0 32-1076,-1 0-16 776,0 1-16-442,1 0-32 658,0 1 16-828,-1-1 16 719,1 0 32-724,-1 1-16 358,1 0 32 1,-1 0-64 217,1-1-32-330,0-1-16 344,0 1 48-371,-1 0 0 597,1 0 48-1227,-1 0-48 1484,-1 0 0-1257,0 1 16 1397,-1-1 0-1172,1 1 0 690,0-1 0-544,-1 1 0 376,1 1 32-392,0-1-48 268,0 0-32-56,-1 0 32-4,1 0 32 11,-1 0 0-18,0 1-16-173,0-1 16 1201,0 1-16-1886,0 0-48 1520,-1 1 0-1534,0 0-16 1812,0 0 0-1634,0 0 0 1329,0 0 0-1451,0 1 48 1695,-1 0 0-1416,0-1-32 1153,0 1 0-930,0 0 32 627,0 0 32-610,-1-1 0 163,2 0-16 356,-2 2 16-96,1-1 16-42,-2 1-48-301,1-1 0 500,0 2-16 98,0-1 0-867,0 1 32 1334,-2 0 32-1963,1 0-16 2047,0 0-16-1816,0 0 16 1789,0 0-16-1678,0-1 0 1556,0 0 32-1151,0 0-16 783,0 0-16-703,1-1 16 766,0 0-16-942,0 1 0 706,-1-1 0-402,2-1-48 201,-1 1 32-91,-1 1 16 2,1-1 32 138,0 0-16 411,0 0-16-904,-2 0 16 826,1-1-16-877,0 0 0 881,-2 0 32-989,0 0-16 1403,1 0-16-1652,-1 1-32 1618,1-1-16-1230,0 0 32 881,0 0 32-730,0 0 0 615,1 0 32-575,0 0-64 384,0 0 0-514,0 0 16 629,-1 0 32-456,1-1-16 401,-2 1-16-158,1 0 16 446,-1-1 16-986,2 0-48 1061,-2 1 0-1219,2 0 16 1570,-1 0 0-1875,1-1 0 1732,-1 1 0-1642,2 0 0 1747,-1 0 32-1497,0-1-48 1153,1 1 0-996,-1 0 16 1268,1 0 0-1405,-1 0 0 1202,1-1 32-998,-1 0-48 362,2 0-32-77,-2 1 32 161,1-1 32-135,0 0 0 640,-1 1 32-1170,2-1-64 1310,-1 1-32-1348,1 0 32 1295,0-1 0-1471,0 1 16 1768,1 0 32-1749,-2-1-16 1612,1 1-16-1146,-1-2-32 664,1 1 16-603,-1 0 16 677,0 0 32-572,-1 0-16 40,1 0 32 156,0 0-64 70,0 1 0-168,0 0-16 311,-1 0 0-461,1 0 32 710,-1 0 0-844,1 0 0 1181,0 1 0-1660,0-1 0 1426,0 0 32-1630,1 0-16 2131,-2 0 32-1828,0-1-64 1515,1 2 0-1257,0-1 16 756,0 0 0-418,1 0 0 776,-2 1 0-1332,2 0 0 1087,-1-1 0-688,0 0 0 518,-1 1 0-571,1 0 0 631,-1-1 0-557,1 1 0 1040,0-1 32-1269,0 1-48 1073,-1 0 0-1010,2-1 16 984,-1 0 32-1447,1 0-48 2138,-1 0 0-2149,0 1-16 1897,1 0 0-1748,-1 1 32 1555,1-1 0-1314,-2 0 0 1041,1 0 0-1034,0 0 0 1105,1-1 32-1086,-2 1 16 462,1 0 16 41,0-1-80 44,1 1-16 80,-1 0 16 215,1-1 0-710,-2 0-32 956,3 2 32-1518,-2-1 16 1803,1 0 32-1628,1 0-16 1571,-1 0-16-1587,0 1-32 1505,-1-1 16-1273,0 0 16 1142,1 1 0-919,0 0 32 565,1 0 16-446,-1 0-64 253,0-1-16-31,1 1 16-193,-1 0 0 376,0-1-32-143,0 2 0-141,0 0 32 604,1 0 32-1027,-1-1 0 1140,1 1-16-1207,-2 0 16 1158,1 1-16-1078,0 0 0 1387,0 1 0-1936,0 1 0 2133,0 0 0-2311,1 1-48 2464,0 0 0-1965,1 1 32 1108,0-1 0-926,-1 0 16 1292,2 1 0-1310,-1-1 0 345,0 0 0 376,0 0 0 0,1 0 0-383,0-1 0 885,-1 0 32-1286,2 0-48 1646,-2 0 0-1813,1 0 16 1346,0 0 32-1355,0 0-48 1593,0 0 0-1412,0 0-16 1311,-2-1 0-1673,1 2 32 1972,0-1 32-1352,0 0 16 680,0 0 48-602,0-1-80 511,1 1-16-343,-2-2 0-182,1 0 0 530,0 1-48-152,0-1 0-63,-1-1 96 130,1 2 48-293,0-1-96 528,-1 0-16-864,-1 0-48 877,0 0 48-811,0-1 0 1030,1 0 48-1404,-2 0 16 1604,1 0 16-1755,0-1-32 1657,0-1-32-824,-2 2-32 194,0-1 16-35,0-1 16-74,-1 1 32 71,0-1-16-235,1 1 32 217,-2-1-64 48,2 0 0-27,-1-1 16-8,0 0 0-116,0-1 0 683,0 0 32-1215,1 0 16 1178,0-1 16-1125,-1 0-32 1154,1-1-32-1421,-2 0 16 1668,0 0-16-1854,0-1 0 1958,-1-1 32-1366,2 1 16 787,-2 0 16-670,2-1-112 618,0 1 0-620,-1-1 16 286,1-1 48 95,0 0 32 13,1 0 16-223,1-1-32 494,-1-1-32-854,1 1 16 1204,1-1-16-1134,0 0 0 1200,0 2 0-1643,0-1-48 1447,0 0 32-1376,0 0 16 1657,0 0 32-1791,1 0-96 1791,-1 1 16-1305,0-1 48 876,0 1 32-745,1-2 0 528,-1 0-32-567,0 0 16 722,0 0-16-701,0 0 0 435,1 1 32 41,-1-1-48-500,1 1 0 606,0 1 16-21,0 1 32-611,0 0-16 720,-1 1-16-1210,1-1-32 1844,0 1 16-1547,0 0 16 1153,-1 0 0-1240,0-1 0 1319,1-1 32-792,-1 1-48 350,1 0 0-423,1 1 16 514,-3-1 0-553,2 2-48 773,-1-1 0-1002,-1 1 32 404,1 2 0 116,-1-1 48-50,1 1 16-42,-2 0-64 864,1-1-16-1659,0 1-32 1384,-2 0 48-1130,2 0 0 1239,0-1 48-1478,0 1-48 1706,0 0 0-1760,0 0 16 1734,0 0 0-1351,0 0 0 952,0 1 0-831,-1 0-48 738,1 0 32-687,0 0 16 585,-1 1 32-642,0 0-16 616,-1-1-16-539,2 0 16 513,-2 0-16-487,1 0 0 1123,0-1 0-1371,-1 0 0 1104,2 0 32-1156,0 0-16 1155,0 0-16-1446,-1 1 16 1751,-1-1-16-1694,1 1-48 1636,1 0 32-1191,-3 0 16 705,1 1 0-659,1-1 0 623,-1 1 32-599,0-1-16 520,0 0-16-438,0 0-32 303,0-1 16-137,1 1 48-6,0-1 48 105,1-1-112 615,0 2 0-1317,0-1 32 924,-2 0 32-601,1 0-48 690,0 1 16-1097,-1 0-32 1658,0 0 0-1732,-1 0 0 1509,0 1 0-952,1 1 32 862,-1-2 32-1168,0 1-16 954,2 0-16-728,-1 0 16 584,0-1 16-476,0 0-16 310,1 0-16-153,0 0-32 83,-1 0-16-54,1 0 32 785,-1 0 32-1535,1 0 0 1390,0 0-16-1398,0 0-32 1315,1 0-16-1083,0 0 64 1044,-1 0 16-1149,0 0 0 1345,0 0-32-1199,1 0-32 1012,1 0 16-603,-1-1 48 754,1 0 16-1066,-1 0-64 808,2 1-16-907,-1-1 48 1180,0 0 16-1223,1 0-48 539,-2 1 16 235,1 0 0 69,0 0 32-640,-1 0-48 919,1 0 0-1070,-1 0 16 1086,1 0 0-1208,-1 0 0 1632,0 0 32-2080,0 0-16 2180,-1-1-16-2037,2 0 16 1554,-1 1-16-966,1-1 0 637,-1 0 0-519,1 1-48 176,-1 0 32 114,1 1 16 96,-1 0 0-240,1 0 0 124,-1 0 0-109,1 0-48 469,-1 1 32-794,1-2 16 1047,-1 0 32-1289,0 1-16 1575,0-1 32-1935,1 0-64 1690,-1 0 0-1472,1-1 48 1805,0 1 16-2041,-1 0-64 1799,1 0 16-1105,-1 0-32 608,1 1-32-538,-1 0 48 271,1 0 0-46,-2-1 16 472,3 1 32-776,-2 0-16 332,1-1 32-319,0 1-64 1045,-1-1 0-1468,1 1 16 1544,-1 0 0-1661,1 0-48 1724,-1 1 32-1476,1-2-16 1221,-1 2-32-1306,0-1-96 1431,0 1-32-1673,0-2-320 1932,-1 2-96-1417,0-1-656 809,-1 3-256-605,0-2 48 7621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D1D53-BB29-433F-9F14-E54DF5F91183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1233488"/>
            <a:ext cx="4440237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84115-75C2-4675-8DF4-55BF7DA016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8369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48BB4-BCA3-4980-8A01-99F1DF125FF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8196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4115-75C2-4675-8DF4-55BF7DA01644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7910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84115-75C2-4675-8DF4-55BF7DA01644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5488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84115-75C2-4675-8DF4-55BF7DA01644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36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DA136-FA66-48BB-9A19-3560C1E09E05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proteins.plus/1hkg" TargetMode="External"/><Relationship Id="rId3" Type="http://schemas.openxmlformats.org/officeDocument/2006/relationships/hyperlink" Target="https://www.uniprot.org/uniprot/P04806" TargetMode="External"/><Relationship Id="rId7" Type="http://schemas.openxmlformats.org/officeDocument/2006/relationships/hyperlink" Target="https://proteins.plus/2yhx" TargetMode="External"/><Relationship Id="rId2" Type="http://schemas.openxmlformats.org/officeDocument/2006/relationships/hyperlink" Target="https://www.uniprot.org/uniprot/P04807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prot.org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roteins.plu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emf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>
            <a:extLst>
              <a:ext uri="{FF2B5EF4-FFF2-40B4-BE49-F238E27FC236}">
                <a16:creationId xmlns:a16="http://schemas.microsoft.com/office/drawing/2014/main" id="{A38E90CC-EA77-4A15-9D7B-EF844A1BC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4746"/>
            <a:ext cx="9144000" cy="926979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de-DE" sz="2800" dirty="0"/>
              <a:t>Die aerobe Dissimilation erfolgt in vier Abschnitten</a:t>
            </a: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B18DBA07-FFA7-43B3-9D14-C34A44A8E6C5}"/>
              </a:ext>
            </a:extLst>
          </p:cNvPr>
          <p:cNvSpPr txBox="1"/>
          <p:nvPr/>
        </p:nvSpPr>
        <p:spPr>
          <a:xfrm>
            <a:off x="1056028" y="6608385"/>
            <a:ext cx="8072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/>
              <a:t>Eigene Abbildung; Zur besseren Übersichtlichkeit sind nur exemplarische Verknüpfungen gezeigt. 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788E4007-8A1A-45DD-B71B-ED640D10E966}"/>
              </a:ext>
            </a:extLst>
          </p:cNvPr>
          <p:cNvGrpSpPr/>
          <p:nvPr/>
        </p:nvGrpSpPr>
        <p:grpSpPr>
          <a:xfrm>
            <a:off x="6804248" y="5328383"/>
            <a:ext cx="1667836" cy="1052945"/>
            <a:chOff x="1139006" y="4836882"/>
            <a:chExt cx="1667836" cy="1052945"/>
          </a:xfrm>
        </p:grpSpPr>
        <p:sp>
          <p:nvSpPr>
            <p:cNvPr id="116" name="Explosion: 8 Zacken 115">
              <a:extLst>
                <a:ext uri="{FF2B5EF4-FFF2-40B4-BE49-F238E27FC236}">
                  <a16:creationId xmlns:a16="http://schemas.microsoft.com/office/drawing/2014/main" id="{F2CF9537-5055-462C-8B27-2F08A1EB2FF2}"/>
                </a:ext>
              </a:extLst>
            </p:cNvPr>
            <p:cNvSpPr/>
            <p:nvPr/>
          </p:nvSpPr>
          <p:spPr>
            <a:xfrm>
              <a:off x="1139006" y="4836882"/>
              <a:ext cx="1667836" cy="1052945"/>
            </a:xfrm>
            <a:prstGeom prst="irregularSeal1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D43BFBF1-F16A-4754-833D-A1A30CFDAB91}"/>
                </a:ext>
              </a:extLst>
            </p:cNvPr>
            <p:cNvSpPr txBox="1"/>
            <p:nvPr/>
          </p:nvSpPr>
          <p:spPr>
            <a:xfrm>
              <a:off x="1517349" y="5097739"/>
              <a:ext cx="911151" cy="461665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400" dirty="0"/>
                <a:t>ATP</a:t>
              </a:r>
            </a:p>
          </p:txBody>
        </p:sp>
      </p:grpSp>
      <p:sp>
        <p:nvSpPr>
          <p:cNvPr id="58" name="Ellipse 57">
            <a:extLst>
              <a:ext uri="{FF2B5EF4-FFF2-40B4-BE49-F238E27FC236}">
                <a16:creationId xmlns:a16="http://schemas.microsoft.com/office/drawing/2014/main" id="{DDF599CC-811E-44BA-A484-795D82681719}"/>
              </a:ext>
            </a:extLst>
          </p:cNvPr>
          <p:cNvSpPr/>
          <p:nvPr/>
        </p:nvSpPr>
        <p:spPr>
          <a:xfrm>
            <a:off x="3483495" y="3360699"/>
            <a:ext cx="1595041" cy="1627900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D600D519-BECE-46FB-8B63-A54A977DABCC}"/>
              </a:ext>
            </a:extLst>
          </p:cNvPr>
          <p:cNvGrpSpPr/>
          <p:nvPr/>
        </p:nvGrpSpPr>
        <p:grpSpPr>
          <a:xfrm>
            <a:off x="3178521" y="3525981"/>
            <a:ext cx="695952" cy="171718"/>
            <a:chOff x="2536540" y="3392996"/>
            <a:chExt cx="864096" cy="216024"/>
          </a:xfrm>
          <a:solidFill>
            <a:srgbClr val="C00000"/>
          </a:solidFill>
        </p:grpSpPr>
        <p:sp>
          <p:nvSpPr>
            <p:cNvPr id="69" name="Ellipse 68">
              <a:extLst>
                <a:ext uri="{FF2B5EF4-FFF2-40B4-BE49-F238E27FC236}">
                  <a16:creationId xmlns:a16="http://schemas.microsoft.com/office/drawing/2014/main" id="{1006DD0F-049F-44FD-A4DC-717B92C342DA}"/>
                </a:ext>
              </a:extLst>
            </p:cNvPr>
            <p:cNvSpPr/>
            <p:nvPr/>
          </p:nvSpPr>
          <p:spPr>
            <a:xfrm>
              <a:off x="2536540" y="339299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Ellipse 69">
              <a:extLst>
                <a:ext uri="{FF2B5EF4-FFF2-40B4-BE49-F238E27FC236}">
                  <a16:creationId xmlns:a16="http://schemas.microsoft.com/office/drawing/2014/main" id="{CC5587ED-34EA-4BA0-A368-F56CDA0D021D}"/>
                </a:ext>
              </a:extLst>
            </p:cNvPr>
            <p:cNvSpPr/>
            <p:nvPr/>
          </p:nvSpPr>
          <p:spPr>
            <a:xfrm>
              <a:off x="2752564" y="339299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F376C8AC-4217-4A8C-8D1A-28622FC8FEDD}"/>
                </a:ext>
              </a:extLst>
            </p:cNvPr>
            <p:cNvSpPr/>
            <p:nvPr/>
          </p:nvSpPr>
          <p:spPr>
            <a:xfrm>
              <a:off x="2968588" y="339299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CEC75B15-1D13-4123-B585-FE91AFB4A05C}"/>
                </a:ext>
              </a:extLst>
            </p:cNvPr>
            <p:cNvSpPr/>
            <p:nvPr/>
          </p:nvSpPr>
          <p:spPr>
            <a:xfrm>
              <a:off x="3184612" y="339299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9" name="Gruppieren 78">
            <a:extLst>
              <a:ext uri="{FF2B5EF4-FFF2-40B4-BE49-F238E27FC236}">
                <a16:creationId xmlns:a16="http://schemas.microsoft.com/office/drawing/2014/main" id="{C94264F2-4FB7-4E99-B69A-1DCCDC71DBC4}"/>
              </a:ext>
            </a:extLst>
          </p:cNvPr>
          <p:cNvGrpSpPr/>
          <p:nvPr/>
        </p:nvGrpSpPr>
        <p:grpSpPr>
          <a:xfrm>
            <a:off x="3120525" y="4613531"/>
            <a:ext cx="695952" cy="171718"/>
            <a:chOff x="2536540" y="3392996"/>
            <a:chExt cx="864096" cy="216024"/>
          </a:xfrm>
          <a:solidFill>
            <a:srgbClr val="C00000"/>
          </a:solidFill>
        </p:grpSpPr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1E7A8FF0-80E5-4C4B-958E-0A1F8E0DB046}"/>
                </a:ext>
              </a:extLst>
            </p:cNvPr>
            <p:cNvSpPr/>
            <p:nvPr/>
          </p:nvSpPr>
          <p:spPr>
            <a:xfrm>
              <a:off x="2536540" y="339299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0A275865-5EC7-4BBF-B4DB-10F1E97EA6A8}"/>
                </a:ext>
              </a:extLst>
            </p:cNvPr>
            <p:cNvSpPr/>
            <p:nvPr/>
          </p:nvSpPr>
          <p:spPr>
            <a:xfrm>
              <a:off x="2752564" y="339299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Ellipse 81">
              <a:extLst>
                <a:ext uri="{FF2B5EF4-FFF2-40B4-BE49-F238E27FC236}">
                  <a16:creationId xmlns:a16="http://schemas.microsoft.com/office/drawing/2014/main" id="{F99481B9-C23B-46E4-B2C4-D0BE6E948136}"/>
                </a:ext>
              </a:extLst>
            </p:cNvPr>
            <p:cNvSpPr/>
            <p:nvPr/>
          </p:nvSpPr>
          <p:spPr>
            <a:xfrm>
              <a:off x="2968588" y="339299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Ellipse 82">
              <a:extLst>
                <a:ext uri="{FF2B5EF4-FFF2-40B4-BE49-F238E27FC236}">
                  <a16:creationId xmlns:a16="http://schemas.microsoft.com/office/drawing/2014/main" id="{68ED390D-4A07-4428-9EB8-22F42A702FCE}"/>
                </a:ext>
              </a:extLst>
            </p:cNvPr>
            <p:cNvSpPr/>
            <p:nvPr/>
          </p:nvSpPr>
          <p:spPr>
            <a:xfrm>
              <a:off x="3184612" y="339299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9" name="Gruppieren 98">
            <a:extLst>
              <a:ext uri="{FF2B5EF4-FFF2-40B4-BE49-F238E27FC236}">
                <a16:creationId xmlns:a16="http://schemas.microsoft.com/office/drawing/2014/main" id="{0EEE449A-1D66-425F-ADD7-E3E49E5406E0}"/>
              </a:ext>
            </a:extLst>
          </p:cNvPr>
          <p:cNvGrpSpPr/>
          <p:nvPr/>
        </p:nvGrpSpPr>
        <p:grpSpPr>
          <a:xfrm>
            <a:off x="4570426" y="3411503"/>
            <a:ext cx="1044682" cy="171718"/>
            <a:chOff x="5148064" y="2507656"/>
            <a:chExt cx="1297080" cy="216024"/>
          </a:xfrm>
        </p:grpSpPr>
        <p:grpSp>
          <p:nvGrpSpPr>
            <p:cNvPr id="84" name="Gruppieren 83">
              <a:extLst>
                <a:ext uri="{FF2B5EF4-FFF2-40B4-BE49-F238E27FC236}">
                  <a16:creationId xmlns:a16="http://schemas.microsoft.com/office/drawing/2014/main" id="{E09BFE17-20D6-4D78-94CD-A59C02261ABF}"/>
                </a:ext>
              </a:extLst>
            </p:cNvPr>
            <p:cNvGrpSpPr/>
            <p:nvPr/>
          </p:nvGrpSpPr>
          <p:grpSpPr>
            <a:xfrm>
              <a:off x="5148064" y="2507656"/>
              <a:ext cx="864096" cy="216024"/>
              <a:chOff x="6608440" y="3552801"/>
              <a:chExt cx="864096" cy="216024"/>
            </a:xfrm>
            <a:solidFill>
              <a:srgbClr val="C00000"/>
            </a:solidFill>
          </p:grpSpPr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13CA40DF-0E0A-44A7-880A-E1711D6D1781}"/>
                  </a:ext>
                </a:extLst>
              </p:cNvPr>
              <p:cNvSpPr/>
              <p:nvPr/>
            </p:nvSpPr>
            <p:spPr>
              <a:xfrm>
                <a:off x="6608440" y="3552801"/>
                <a:ext cx="216024" cy="21602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72CCDFFF-B68F-468A-B023-ACE907788E06}"/>
                  </a:ext>
                </a:extLst>
              </p:cNvPr>
              <p:cNvSpPr/>
              <p:nvPr/>
            </p:nvSpPr>
            <p:spPr>
              <a:xfrm>
                <a:off x="6824464" y="3552801"/>
                <a:ext cx="216024" cy="21602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CFC23866-D5BE-4D7C-80FA-6F1BC0142394}"/>
                  </a:ext>
                </a:extLst>
              </p:cNvPr>
              <p:cNvSpPr/>
              <p:nvPr/>
            </p:nvSpPr>
            <p:spPr>
              <a:xfrm>
                <a:off x="7040488" y="3552801"/>
                <a:ext cx="216024" cy="21602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B11118CB-0D7C-4F25-8F1A-AB8DF7CD76CC}"/>
                  </a:ext>
                </a:extLst>
              </p:cNvPr>
              <p:cNvSpPr/>
              <p:nvPr/>
            </p:nvSpPr>
            <p:spPr>
              <a:xfrm>
                <a:off x="7256512" y="3552801"/>
                <a:ext cx="216024" cy="21602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7" name="Gruppieren 86">
              <a:extLst>
                <a:ext uri="{FF2B5EF4-FFF2-40B4-BE49-F238E27FC236}">
                  <a16:creationId xmlns:a16="http://schemas.microsoft.com/office/drawing/2014/main" id="{BC8DEB57-B2E3-4D3E-BAEC-6EFC01E039B3}"/>
                </a:ext>
              </a:extLst>
            </p:cNvPr>
            <p:cNvGrpSpPr/>
            <p:nvPr/>
          </p:nvGrpSpPr>
          <p:grpSpPr>
            <a:xfrm>
              <a:off x="6012160" y="2507656"/>
              <a:ext cx="432984" cy="216024"/>
              <a:chOff x="7625429" y="2564904"/>
              <a:chExt cx="432984" cy="216024"/>
            </a:xfrm>
          </p:grpSpPr>
          <p:sp>
            <p:nvSpPr>
              <p:cNvPr id="85" name="Ellipse 84">
                <a:extLst>
                  <a:ext uri="{FF2B5EF4-FFF2-40B4-BE49-F238E27FC236}">
                    <a16:creationId xmlns:a16="http://schemas.microsoft.com/office/drawing/2014/main" id="{65F0B793-949B-4D93-A666-D489827A2703}"/>
                  </a:ext>
                </a:extLst>
              </p:cNvPr>
              <p:cNvSpPr/>
              <p:nvPr/>
            </p:nvSpPr>
            <p:spPr>
              <a:xfrm>
                <a:off x="7625429" y="2564904"/>
                <a:ext cx="216024" cy="216024"/>
              </a:xfrm>
              <a:prstGeom prst="ellipse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Ellipse 85">
                <a:extLst>
                  <a:ext uri="{FF2B5EF4-FFF2-40B4-BE49-F238E27FC236}">
                    <a16:creationId xmlns:a16="http://schemas.microsoft.com/office/drawing/2014/main" id="{E2F4DE0F-795C-4181-92A3-338C90A83E4C}"/>
                  </a:ext>
                </a:extLst>
              </p:cNvPr>
              <p:cNvSpPr/>
              <p:nvPr/>
            </p:nvSpPr>
            <p:spPr>
              <a:xfrm>
                <a:off x="7842389" y="2564904"/>
                <a:ext cx="216024" cy="216024"/>
              </a:xfrm>
              <a:prstGeom prst="ellipse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98" name="Gruppieren 97">
            <a:extLst>
              <a:ext uri="{FF2B5EF4-FFF2-40B4-BE49-F238E27FC236}">
                <a16:creationId xmlns:a16="http://schemas.microsoft.com/office/drawing/2014/main" id="{5AB7CD02-5F8D-4E78-8173-943B158D86B1}"/>
              </a:ext>
            </a:extLst>
          </p:cNvPr>
          <p:cNvGrpSpPr/>
          <p:nvPr/>
        </p:nvGrpSpPr>
        <p:grpSpPr>
          <a:xfrm>
            <a:off x="4774187" y="4440724"/>
            <a:ext cx="870669" cy="171718"/>
            <a:chOff x="5724128" y="3636778"/>
            <a:chExt cx="1081024" cy="216024"/>
          </a:xfrm>
        </p:grpSpPr>
        <p:grpSp>
          <p:nvGrpSpPr>
            <p:cNvPr id="89" name="Gruppieren 88">
              <a:extLst>
                <a:ext uri="{FF2B5EF4-FFF2-40B4-BE49-F238E27FC236}">
                  <a16:creationId xmlns:a16="http://schemas.microsoft.com/office/drawing/2014/main" id="{630DCA38-73C8-49D7-9376-329AAFC58980}"/>
                </a:ext>
              </a:extLst>
            </p:cNvPr>
            <p:cNvGrpSpPr/>
            <p:nvPr/>
          </p:nvGrpSpPr>
          <p:grpSpPr>
            <a:xfrm>
              <a:off x="5724128" y="3636778"/>
              <a:ext cx="864096" cy="216024"/>
              <a:chOff x="6608440" y="3552801"/>
              <a:chExt cx="864096" cy="216024"/>
            </a:xfrm>
            <a:solidFill>
              <a:srgbClr val="C00000"/>
            </a:solidFill>
          </p:grpSpPr>
          <p:sp>
            <p:nvSpPr>
              <p:cNvPr id="90" name="Ellipse 89">
                <a:extLst>
                  <a:ext uri="{FF2B5EF4-FFF2-40B4-BE49-F238E27FC236}">
                    <a16:creationId xmlns:a16="http://schemas.microsoft.com/office/drawing/2014/main" id="{1AFB30D9-0A6B-48F2-A141-6810B4C4CAAF}"/>
                  </a:ext>
                </a:extLst>
              </p:cNvPr>
              <p:cNvSpPr/>
              <p:nvPr/>
            </p:nvSpPr>
            <p:spPr>
              <a:xfrm>
                <a:off x="6608440" y="3552801"/>
                <a:ext cx="216024" cy="21602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31798780-DC1A-4FF7-B4C7-E22FE7AC781F}"/>
                  </a:ext>
                </a:extLst>
              </p:cNvPr>
              <p:cNvSpPr/>
              <p:nvPr/>
            </p:nvSpPr>
            <p:spPr>
              <a:xfrm>
                <a:off x="6824464" y="3552801"/>
                <a:ext cx="216024" cy="21602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2" name="Ellipse 91">
                <a:extLst>
                  <a:ext uri="{FF2B5EF4-FFF2-40B4-BE49-F238E27FC236}">
                    <a16:creationId xmlns:a16="http://schemas.microsoft.com/office/drawing/2014/main" id="{D1D809BA-85AB-4D14-861D-CC5962FEF8A3}"/>
                  </a:ext>
                </a:extLst>
              </p:cNvPr>
              <p:cNvSpPr/>
              <p:nvPr/>
            </p:nvSpPr>
            <p:spPr>
              <a:xfrm>
                <a:off x="7040488" y="3552801"/>
                <a:ext cx="216024" cy="21602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3" name="Ellipse 92">
                <a:extLst>
                  <a:ext uri="{FF2B5EF4-FFF2-40B4-BE49-F238E27FC236}">
                    <a16:creationId xmlns:a16="http://schemas.microsoft.com/office/drawing/2014/main" id="{907B8E58-7B38-47C5-858E-E95CB688EC5F}"/>
                  </a:ext>
                </a:extLst>
              </p:cNvPr>
              <p:cNvSpPr/>
              <p:nvPr/>
            </p:nvSpPr>
            <p:spPr>
              <a:xfrm>
                <a:off x="7256512" y="3552801"/>
                <a:ext cx="216024" cy="216024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DCE3D790-8908-4142-B9C7-343E513A44D2}"/>
                </a:ext>
              </a:extLst>
            </p:cNvPr>
            <p:cNvSpPr/>
            <p:nvPr/>
          </p:nvSpPr>
          <p:spPr>
            <a:xfrm>
              <a:off x="6589128" y="3636778"/>
              <a:ext cx="216024" cy="216024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96" name="Ellipse 95">
            <a:extLst>
              <a:ext uri="{FF2B5EF4-FFF2-40B4-BE49-F238E27FC236}">
                <a16:creationId xmlns:a16="http://schemas.microsoft.com/office/drawing/2014/main" id="{12FD64B2-6A09-4A24-8DDA-4F21824CBF59}"/>
              </a:ext>
            </a:extLst>
          </p:cNvPr>
          <p:cNvSpPr/>
          <p:nvPr/>
        </p:nvSpPr>
        <p:spPr>
          <a:xfrm>
            <a:off x="5324374" y="3856358"/>
            <a:ext cx="173988" cy="17171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3D8C720B-6CFC-4A5C-8191-2962E1969EBC}"/>
              </a:ext>
            </a:extLst>
          </p:cNvPr>
          <p:cNvSpPr/>
          <p:nvPr/>
        </p:nvSpPr>
        <p:spPr>
          <a:xfrm>
            <a:off x="5128961" y="4928347"/>
            <a:ext cx="173988" cy="17171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2" name="Verbinder: gekrümmt 121">
            <a:extLst>
              <a:ext uri="{FF2B5EF4-FFF2-40B4-BE49-F238E27FC236}">
                <a16:creationId xmlns:a16="http://schemas.microsoft.com/office/drawing/2014/main" id="{16A7292B-2276-4DEF-AC53-8B4698A673A3}"/>
              </a:ext>
            </a:extLst>
          </p:cNvPr>
          <p:cNvCxnSpPr>
            <a:cxnSpLocks/>
          </p:cNvCxnSpPr>
          <p:nvPr/>
        </p:nvCxnSpPr>
        <p:spPr>
          <a:xfrm rot="16200000" flipH="1">
            <a:off x="4154870" y="2937217"/>
            <a:ext cx="393986" cy="553118"/>
          </a:xfrm>
          <a:prstGeom prst="curved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Verbinder: gekrümmt 138">
            <a:extLst>
              <a:ext uri="{FF2B5EF4-FFF2-40B4-BE49-F238E27FC236}">
                <a16:creationId xmlns:a16="http://schemas.microsoft.com/office/drawing/2014/main" id="{17BA103D-DDFB-40A6-85B5-626B64B0721B}"/>
              </a:ext>
            </a:extLst>
          </p:cNvPr>
          <p:cNvCxnSpPr>
            <a:cxnSpLocks/>
            <a:endCxn id="96" idx="2"/>
          </p:cNvCxnSpPr>
          <p:nvPr/>
        </p:nvCxnSpPr>
        <p:spPr>
          <a:xfrm>
            <a:off x="4998492" y="3806950"/>
            <a:ext cx="325882" cy="135267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Verbinder: gekrümmt 142">
            <a:extLst>
              <a:ext uri="{FF2B5EF4-FFF2-40B4-BE49-F238E27FC236}">
                <a16:creationId xmlns:a16="http://schemas.microsoft.com/office/drawing/2014/main" id="{CBCCFE12-3AFE-40D7-A6AC-6C17BFBB684E}"/>
              </a:ext>
            </a:extLst>
          </p:cNvPr>
          <p:cNvCxnSpPr>
            <a:cxnSpLocks/>
            <a:endCxn id="97" idx="2"/>
          </p:cNvCxnSpPr>
          <p:nvPr/>
        </p:nvCxnSpPr>
        <p:spPr>
          <a:xfrm>
            <a:off x="4743196" y="4831996"/>
            <a:ext cx="385765" cy="1822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feld 147">
            <a:extLst>
              <a:ext uri="{FF2B5EF4-FFF2-40B4-BE49-F238E27FC236}">
                <a16:creationId xmlns:a16="http://schemas.microsoft.com/office/drawing/2014/main" id="{316083F4-55EF-4C1C-AE70-F65C48BC7A1B}"/>
              </a:ext>
            </a:extLst>
          </p:cNvPr>
          <p:cNvSpPr txBox="1"/>
          <p:nvPr/>
        </p:nvSpPr>
        <p:spPr>
          <a:xfrm>
            <a:off x="2848972" y="1283247"/>
            <a:ext cx="1025502" cy="28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de-DE" dirty="0"/>
              <a:t>Glucose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FA166CB2-FFC3-4CA4-874D-7DE18AC520AA}"/>
              </a:ext>
            </a:extLst>
          </p:cNvPr>
          <p:cNvSpPr txBox="1"/>
          <p:nvPr/>
        </p:nvSpPr>
        <p:spPr>
          <a:xfrm>
            <a:off x="1766406" y="3468362"/>
            <a:ext cx="1429752" cy="28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de-DE" dirty="0"/>
              <a:t>Oxalacetat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684BD509-5C63-442C-A686-4B05B4A4E944}"/>
              </a:ext>
            </a:extLst>
          </p:cNvPr>
          <p:cNvSpPr txBox="1"/>
          <p:nvPr/>
        </p:nvSpPr>
        <p:spPr>
          <a:xfrm>
            <a:off x="5577027" y="3323941"/>
            <a:ext cx="722023" cy="28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de-DE" dirty="0"/>
              <a:t>Citrat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D29F4C08-4972-416A-B159-73A3D470DEB3}"/>
              </a:ext>
            </a:extLst>
          </p:cNvPr>
          <p:cNvSpPr txBox="1"/>
          <p:nvPr/>
        </p:nvSpPr>
        <p:spPr>
          <a:xfrm>
            <a:off x="5672350" y="4408647"/>
            <a:ext cx="1678503" cy="285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de-DE" dirty="0">
                <a:latin typeface="Symbol" panose="05050102010706020507" pitchFamily="18" charset="2"/>
              </a:rPr>
              <a:t>a</a:t>
            </a:r>
            <a:r>
              <a:rPr lang="de-DE" dirty="0"/>
              <a:t>-Ketoglutarat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69AAA67F-BEAD-4F86-BD8A-B374415FEB72}"/>
              </a:ext>
            </a:extLst>
          </p:cNvPr>
          <p:cNvSpPr txBox="1"/>
          <p:nvPr/>
        </p:nvSpPr>
        <p:spPr>
          <a:xfrm>
            <a:off x="2141191" y="4539183"/>
            <a:ext cx="974492" cy="28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de-DE" dirty="0"/>
              <a:t>Succinat</a:t>
            </a:r>
          </a:p>
        </p:txBody>
      </p:sp>
      <p:sp>
        <p:nvSpPr>
          <p:cNvPr id="106" name="Gleichschenkliges Dreieck 105">
            <a:extLst>
              <a:ext uri="{FF2B5EF4-FFF2-40B4-BE49-F238E27FC236}">
                <a16:creationId xmlns:a16="http://schemas.microsoft.com/office/drawing/2014/main" id="{C3F002FF-3BAD-4086-8E9E-E87DEDB6DA36}"/>
              </a:ext>
            </a:extLst>
          </p:cNvPr>
          <p:cNvSpPr/>
          <p:nvPr/>
        </p:nvSpPr>
        <p:spPr>
          <a:xfrm rot="4193378" flipH="1">
            <a:off x="5032008" y="4353057"/>
            <a:ext cx="56037" cy="489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7" name="Gleichschenkliges Dreieck 106">
            <a:extLst>
              <a:ext uri="{FF2B5EF4-FFF2-40B4-BE49-F238E27FC236}">
                <a16:creationId xmlns:a16="http://schemas.microsoft.com/office/drawing/2014/main" id="{6D7853CF-0940-47F8-AEE5-6BE0039FB21D}"/>
              </a:ext>
            </a:extLst>
          </p:cNvPr>
          <p:cNvSpPr/>
          <p:nvPr/>
        </p:nvSpPr>
        <p:spPr>
          <a:xfrm rot="19209638">
            <a:off x="3743488" y="4784339"/>
            <a:ext cx="56777" cy="4830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8" name="Gleichschenkliges Dreieck 107">
            <a:extLst>
              <a:ext uri="{FF2B5EF4-FFF2-40B4-BE49-F238E27FC236}">
                <a16:creationId xmlns:a16="http://schemas.microsoft.com/office/drawing/2014/main" id="{C4C4ED46-9FE1-43D6-8445-7A4A38AB485B}"/>
              </a:ext>
            </a:extLst>
          </p:cNvPr>
          <p:cNvSpPr/>
          <p:nvPr/>
        </p:nvSpPr>
        <p:spPr>
          <a:xfrm rot="1272818">
            <a:off x="3582016" y="3722556"/>
            <a:ext cx="56777" cy="4830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2977C530-53C4-4714-989D-8EE25505287F}"/>
              </a:ext>
            </a:extLst>
          </p:cNvPr>
          <p:cNvSpPr txBox="1"/>
          <p:nvPr/>
        </p:nvSpPr>
        <p:spPr>
          <a:xfrm>
            <a:off x="2848972" y="2329846"/>
            <a:ext cx="1025502" cy="28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de-DE" dirty="0"/>
              <a:t>Pyruvat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F4F78E73-7221-4D0B-A2E5-419E56F86002}"/>
              </a:ext>
            </a:extLst>
          </p:cNvPr>
          <p:cNvSpPr txBox="1"/>
          <p:nvPr/>
        </p:nvSpPr>
        <p:spPr>
          <a:xfrm>
            <a:off x="2848972" y="1851060"/>
            <a:ext cx="1025502" cy="28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de-DE" dirty="0"/>
              <a:t>GAP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9B79CA01-9B4D-48ED-84C0-A9E77CFB5E1E}"/>
              </a:ext>
            </a:extLst>
          </p:cNvPr>
          <p:cNvSpPr txBox="1"/>
          <p:nvPr/>
        </p:nvSpPr>
        <p:spPr>
          <a:xfrm>
            <a:off x="2520135" y="2805340"/>
            <a:ext cx="1354339" cy="28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de-DE" dirty="0"/>
              <a:t>Acetyl-</a:t>
            </a:r>
            <a:r>
              <a:rPr lang="de-DE" dirty="0" err="1"/>
              <a:t>CoA</a:t>
            </a:r>
            <a:endParaRPr lang="de-DE" dirty="0"/>
          </a:p>
        </p:txBody>
      </p: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53462DFD-181A-4E4D-86DA-EC7C3409B4CB}"/>
              </a:ext>
            </a:extLst>
          </p:cNvPr>
          <p:cNvGrpSpPr/>
          <p:nvPr/>
        </p:nvGrpSpPr>
        <p:grpSpPr>
          <a:xfrm>
            <a:off x="3841119" y="2387537"/>
            <a:ext cx="521964" cy="171718"/>
            <a:chOff x="4245111" y="1196752"/>
            <a:chExt cx="648072" cy="216024"/>
          </a:xfrm>
          <a:solidFill>
            <a:srgbClr val="C00000"/>
          </a:solidFill>
        </p:grpSpPr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1A5F4665-1012-4DC6-8D87-97A3C37F4E5E}"/>
                </a:ext>
              </a:extLst>
            </p:cNvPr>
            <p:cNvSpPr/>
            <p:nvPr/>
          </p:nvSpPr>
          <p:spPr>
            <a:xfrm>
              <a:off x="4245111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EE67D492-78CD-4D67-A1DC-CCDC5A9B2B8D}"/>
                </a:ext>
              </a:extLst>
            </p:cNvPr>
            <p:cNvSpPr/>
            <p:nvPr/>
          </p:nvSpPr>
          <p:spPr>
            <a:xfrm>
              <a:off x="4461135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A4011AE1-18F5-4184-9ED9-9AB0B10E0E3B}"/>
                </a:ext>
              </a:extLst>
            </p:cNvPr>
            <p:cNvSpPr/>
            <p:nvPr/>
          </p:nvSpPr>
          <p:spPr>
            <a:xfrm>
              <a:off x="4677159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E2C49F27-BFC5-40EA-A3AF-F973F1C9627F}"/>
              </a:ext>
            </a:extLst>
          </p:cNvPr>
          <p:cNvGrpSpPr/>
          <p:nvPr/>
        </p:nvGrpSpPr>
        <p:grpSpPr>
          <a:xfrm>
            <a:off x="3841119" y="1249002"/>
            <a:ext cx="521964" cy="343436"/>
            <a:chOff x="4236727" y="332656"/>
            <a:chExt cx="648072" cy="432048"/>
          </a:xfrm>
          <a:solidFill>
            <a:srgbClr val="C00000"/>
          </a:solidFill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6045D00-BD86-4A09-A317-8276565BF6E3}"/>
                </a:ext>
              </a:extLst>
            </p:cNvPr>
            <p:cNvSpPr/>
            <p:nvPr/>
          </p:nvSpPr>
          <p:spPr>
            <a:xfrm>
              <a:off x="4236727" y="548680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732D78B4-475B-48FE-82F9-DBCADFB385C0}"/>
                </a:ext>
              </a:extLst>
            </p:cNvPr>
            <p:cNvSpPr/>
            <p:nvPr/>
          </p:nvSpPr>
          <p:spPr>
            <a:xfrm>
              <a:off x="4452751" y="548680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E35231D7-0B6D-4937-A074-35E9D1776648}"/>
                </a:ext>
              </a:extLst>
            </p:cNvPr>
            <p:cNvSpPr/>
            <p:nvPr/>
          </p:nvSpPr>
          <p:spPr>
            <a:xfrm>
              <a:off x="4668775" y="548680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0FFF9BDD-A221-4BD2-BDA2-8B72A5B7D84A}"/>
                </a:ext>
              </a:extLst>
            </p:cNvPr>
            <p:cNvSpPr/>
            <p:nvPr/>
          </p:nvSpPr>
          <p:spPr>
            <a:xfrm>
              <a:off x="4236727" y="33265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ED9A359B-3079-48AD-86E6-EB85D3803971}"/>
                </a:ext>
              </a:extLst>
            </p:cNvPr>
            <p:cNvSpPr/>
            <p:nvPr/>
          </p:nvSpPr>
          <p:spPr>
            <a:xfrm>
              <a:off x="4452751" y="33265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661ED27B-C1F5-483A-980F-3E18D09D7C98}"/>
                </a:ext>
              </a:extLst>
            </p:cNvPr>
            <p:cNvSpPr/>
            <p:nvPr/>
          </p:nvSpPr>
          <p:spPr>
            <a:xfrm>
              <a:off x="4668775" y="33265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E8E1D770-5845-4DC3-A181-555E07E568A0}"/>
              </a:ext>
            </a:extLst>
          </p:cNvPr>
          <p:cNvGrpSpPr/>
          <p:nvPr/>
        </p:nvGrpSpPr>
        <p:grpSpPr>
          <a:xfrm>
            <a:off x="3928113" y="2870946"/>
            <a:ext cx="347976" cy="171718"/>
            <a:chOff x="4353123" y="1952836"/>
            <a:chExt cx="432048" cy="216024"/>
          </a:xfrm>
          <a:solidFill>
            <a:srgbClr val="C00000"/>
          </a:solidFill>
        </p:grpSpPr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A035C926-6253-49C8-BA47-37C4C290A766}"/>
                </a:ext>
              </a:extLst>
            </p:cNvPr>
            <p:cNvSpPr/>
            <p:nvPr/>
          </p:nvSpPr>
          <p:spPr>
            <a:xfrm>
              <a:off x="4353123" y="195283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179350B0-4D2B-452A-96F0-973D37E746C3}"/>
                </a:ext>
              </a:extLst>
            </p:cNvPr>
            <p:cNvSpPr/>
            <p:nvPr/>
          </p:nvSpPr>
          <p:spPr>
            <a:xfrm>
              <a:off x="4569147" y="195283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EBA9699E-A664-4A83-B944-334BEC889FB1}"/>
              </a:ext>
            </a:extLst>
          </p:cNvPr>
          <p:cNvGrpSpPr/>
          <p:nvPr/>
        </p:nvGrpSpPr>
        <p:grpSpPr>
          <a:xfrm>
            <a:off x="3841119" y="1904129"/>
            <a:ext cx="521964" cy="171718"/>
            <a:chOff x="4245111" y="1196752"/>
            <a:chExt cx="648072" cy="216024"/>
          </a:xfrm>
          <a:solidFill>
            <a:srgbClr val="C00000"/>
          </a:solidFill>
        </p:grpSpPr>
        <p:sp>
          <p:nvSpPr>
            <p:cNvPr id="112" name="Ellipse 111">
              <a:extLst>
                <a:ext uri="{FF2B5EF4-FFF2-40B4-BE49-F238E27FC236}">
                  <a16:creationId xmlns:a16="http://schemas.microsoft.com/office/drawing/2014/main" id="{1A6A7AC4-A1F0-42EA-A6A1-AB6ACED624FA}"/>
                </a:ext>
              </a:extLst>
            </p:cNvPr>
            <p:cNvSpPr/>
            <p:nvPr/>
          </p:nvSpPr>
          <p:spPr>
            <a:xfrm>
              <a:off x="4245111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3" name="Ellipse 112">
              <a:extLst>
                <a:ext uri="{FF2B5EF4-FFF2-40B4-BE49-F238E27FC236}">
                  <a16:creationId xmlns:a16="http://schemas.microsoft.com/office/drawing/2014/main" id="{33EEFA95-7B05-4EDB-BD2E-1A7B49A77975}"/>
                </a:ext>
              </a:extLst>
            </p:cNvPr>
            <p:cNvSpPr/>
            <p:nvPr/>
          </p:nvSpPr>
          <p:spPr>
            <a:xfrm>
              <a:off x="4461135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4" name="Ellipse 113">
              <a:extLst>
                <a:ext uri="{FF2B5EF4-FFF2-40B4-BE49-F238E27FC236}">
                  <a16:creationId xmlns:a16="http://schemas.microsoft.com/office/drawing/2014/main" id="{31C591CF-D216-4E9A-86A8-957C98919178}"/>
                </a:ext>
              </a:extLst>
            </p:cNvPr>
            <p:cNvSpPr/>
            <p:nvPr/>
          </p:nvSpPr>
          <p:spPr>
            <a:xfrm>
              <a:off x="4677159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128" name="Gerade Verbindung mit Pfeil 127">
            <a:extLst>
              <a:ext uri="{FF2B5EF4-FFF2-40B4-BE49-F238E27FC236}">
                <a16:creationId xmlns:a16="http://schemas.microsoft.com/office/drawing/2014/main" id="{280DA4DC-9F4A-449D-AD10-C6F98CD58E55}"/>
              </a:ext>
            </a:extLst>
          </p:cNvPr>
          <p:cNvCxnSpPr>
            <a:cxnSpLocks/>
          </p:cNvCxnSpPr>
          <p:nvPr/>
        </p:nvCxnSpPr>
        <p:spPr>
          <a:xfrm>
            <a:off x="4102101" y="1637783"/>
            <a:ext cx="0" cy="2210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Gerade Verbindung mit Pfeil 134">
            <a:extLst>
              <a:ext uri="{FF2B5EF4-FFF2-40B4-BE49-F238E27FC236}">
                <a16:creationId xmlns:a16="http://schemas.microsoft.com/office/drawing/2014/main" id="{BB9B5D0D-7BAD-4F45-B967-32C1365CA9BA}"/>
              </a:ext>
            </a:extLst>
          </p:cNvPr>
          <p:cNvCxnSpPr>
            <a:cxnSpLocks/>
          </p:cNvCxnSpPr>
          <p:nvPr/>
        </p:nvCxnSpPr>
        <p:spPr>
          <a:xfrm>
            <a:off x="4102101" y="2121191"/>
            <a:ext cx="0" cy="2210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Gerade Verbindung mit Pfeil 135">
            <a:extLst>
              <a:ext uri="{FF2B5EF4-FFF2-40B4-BE49-F238E27FC236}">
                <a16:creationId xmlns:a16="http://schemas.microsoft.com/office/drawing/2014/main" id="{CF24D012-12BB-41F2-8E51-94A7FD52B4A5}"/>
              </a:ext>
            </a:extLst>
          </p:cNvPr>
          <p:cNvCxnSpPr>
            <a:cxnSpLocks/>
          </p:cNvCxnSpPr>
          <p:nvPr/>
        </p:nvCxnSpPr>
        <p:spPr>
          <a:xfrm>
            <a:off x="4102101" y="2604600"/>
            <a:ext cx="0" cy="2210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Ellipse 116">
            <a:extLst>
              <a:ext uri="{FF2B5EF4-FFF2-40B4-BE49-F238E27FC236}">
                <a16:creationId xmlns:a16="http://schemas.microsoft.com/office/drawing/2014/main" id="{282390FA-5794-49BB-A2E0-F38B225A0655}"/>
              </a:ext>
            </a:extLst>
          </p:cNvPr>
          <p:cNvSpPr/>
          <p:nvPr/>
        </p:nvSpPr>
        <p:spPr>
          <a:xfrm>
            <a:off x="4418261" y="2733082"/>
            <a:ext cx="173988" cy="171718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8" name="Verbinder: gekrümmt 117">
            <a:extLst>
              <a:ext uri="{FF2B5EF4-FFF2-40B4-BE49-F238E27FC236}">
                <a16:creationId xmlns:a16="http://schemas.microsoft.com/office/drawing/2014/main" id="{77B0DCBB-6E93-45CE-A6D4-A4B91DAE4DCC}"/>
              </a:ext>
            </a:extLst>
          </p:cNvPr>
          <p:cNvCxnSpPr>
            <a:cxnSpLocks/>
            <a:endCxn id="117" idx="2"/>
          </p:cNvCxnSpPr>
          <p:nvPr/>
        </p:nvCxnSpPr>
        <p:spPr>
          <a:xfrm>
            <a:off x="4092378" y="2683674"/>
            <a:ext cx="325882" cy="135267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Explosion: 8 Zacken 120">
            <a:extLst>
              <a:ext uri="{FF2B5EF4-FFF2-40B4-BE49-F238E27FC236}">
                <a16:creationId xmlns:a16="http://schemas.microsoft.com/office/drawing/2014/main" id="{FEE21A3D-5D0D-470B-89AD-109DD96702AA}"/>
              </a:ext>
            </a:extLst>
          </p:cNvPr>
          <p:cNvSpPr/>
          <p:nvPr/>
        </p:nvSpPr>
        <p:spPr>
          <a:xfrm>
            <a:off x="4754782" y="2205818"/>
            <a:ext cx="432048" cy="276999"/>
          </a:xfrm>
          <a:prstGeom prst="irregularSeal1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" name="Verbinder: gekrümmt 27">
            <a:extLst>
              <a:ext uri="{FF2B5EF4-FFF2-40B4-BE49-F238E27FC236}">
                <a16:creationId xmlns:a16="http://schemas.microsoft.com/office/drawing/2014/main" id="{FED392F3-F87B-4E14-AB12-4E90E00FE815}"/>
              </a:ext>
            </a:extLst>
          </p:cNvPr>
          <p:cNvCxnSpPr>
            <a:cxnSpLocks/>
            <a:endCxn id="121" idx="1"/>
          </p:cNvCxnSpPr>
          <p:nvPr/>
        </p:nvCxnSpPr>
        <p:spPr>
          <a:xfrm>
            <a:off x="4099824" y="2203808"/>
            <a:ext cx="654958" cy="112489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Explosion: 8 Zacken 123">
            <a:extLst>
              <a:ext uri="{FF2B5EF4-FFF2-40B4-BE49-F238E27FC236}">
                <a16:creationId xmlns:a16="http://schemas.microsoft.com/office/drawing/2014/main" id="{1A17064F-CB70-4948-AB4D-F99E49D67191}"/>
              </a:ext>
            </a:extLst>
          </p:cNvPr>
          <p:cNvSpPr/>
          <p:nvPr/>
        </p:nvSpPr>
        <p:spPr>
          <a:xfrm>
            <a:off x="3210441" y="5008327"/>
            <a:ext cx="432048" cy="276999"/>
          </a:xfrm>
          <a:prstGeom prst="irregularSeal1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5" name="Verbinder: gekrümmt 124">
            <a:extLst>
              <a:ext uri="{FF2B5EF4-FFF2-40B4-BE49-F238E27FC236}">
                <a16:creationId xmlns:a16="http://schemas.microsoft.com/office/drawing/2014/main" id="{7388469C-43AA-4DFD-A84D-C8029DAE1588}"/>
              </a:ext>
            </a:extLst>
          </p:cNvPr>
          <p:cNvCxnSpPr>
            <a:cxnSpLocks/>
            <a:endCxn id="124" idx="3"/>
          </p:cNvCxnSpPr>
          <p:nvPr/>
        </p:nvCxnSpPr>
        <p:spPr>
          <a:xfrm rot="10800000" flipV="1">
            <a:off x="3642490" y="4919102"/>
            <a:ext cx="316163" cy="259656"/>
          </a:xfrm>
          <a:prstGeom prst="curvedConnector3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Verbinder: gekrümmt 73">
            <a:extLst>
              <a:ext uri="{FF2B5EF4-FFF2-40B4-BE49-F238E27FC236}">
                <a16:creationId xmlns:a16="http://schemas.microsoft.com/office/drawing/2014/main" id="{DCBA238F-0C39-4949-AEB0-BB7C583AA552}"/>
              </a:ext>
            </a:extLst>
          </p:cNvPr>
          <p:cNvCxnSpPr>
            <a:cxnSpLocks/>
            <a:endCxn id="116" idx="2"/>
          </p:cNvCxnSpPr>
          <p:nvPr/>
        </p:nvCxnSpPr>
        <p:spPr>
          <a:xfrm>
            <a:off x="3545578" y="3836949"/>
            <a:ext cx="3913836" cy="2544379"/>
          </a:xfrm>
          <a:prstGeom prst="curvedConnector4">
            <a:avLst>
              <a:gd name="adj1" fmla="val -36085"/>
              <a:gd name="adj2" fmla="val 91765"/>
            </a:avLst>
          </a:prstGeom>
          <a:ln w="28575">
            <a:solidFill>
              <a:srgbClr val="FFC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Verbinder: gekrümmt 75">
            <a:extLst>
              <a:ext uri="{FF2B5EF4-FFF2-40B4-BE49-F238E27FC236}">
                <a16:creationId xmlns:a16="http://schemas.microsoft.com/office/drawing/2014/main" id="{3C569582-5921-40B5-A259-9FB3871D66B4}"/>
              </a:ext>
            </a:extLst>
          </p:cNvPr>
          <p:cNvCxnSpPr>
            <a:cxnSpLocks/>
            <a:endCxn id="116" idx="1"/>
          </p:cNvCxnSpPr>
          <p:nvPr/>
        </p:nvCxnSpPr>
        <p:spPr>
          <a:xfrm>
            <a:off x="4944341" y="4672966"/>
            <a:ext cx="1859907" cy="1075376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Verbinder: gekrümmt 137">
            <a:extLst>
              <a:ext uri="{FF2B5EF4-FFF2-40B4-BE49-F238E27FC236}">
                <a16:creationId xmlns:a16="http://schemas.microsoft.com/office/drawing/2014/main" id="{F36B3DD6-DA71-4AB9-8760-6B354430574D}"/>
              </a:ext>
            </a:extLst>
          </p:cNvPr>
          <p:cNvCxnSpPr>
            <a:cxnSpLocks/>
          </p:cNvCxnSpPr>
          <p:nvPr/>
        </p:nvCxnSpPr>
        <p:spPr>
          <a:xfrm>
            <a:off x="4944342" y="3713920"/>
            <a:ext cx="2524137" cy="1766419"/>
          </a:xfrm>
          <a:prstGeom prst="curvedConnector3">
            <a:avLst>
              <a:gd name="adj1" fmla="val 50000"/>
            </a:avLst>
          </a:prstGeom>
          <a:ln w="28575">
            <a:solidFill>
              <a:srgbClr val="FFC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Verbinder: gekrümmt 139">
            <a:extLst>
              <a:ext uri="{FF2B5EF4-FFF2-40B4-BE49-F238E27FC236}">
                <a16:creationId xmlns:a16="http://schemas.microsoft.com/office/drawing/2014/main" id="{E5F73C0A-1712-47B8-9CC7-BA2DDF3E5F05}"/>
              </a:ext>
            </a:extLst>
          </p:cNvPr>
          <p:cNvCxnSpPr>
            <a:cxnSpLocks/>
            <a:endCxn id="116" idx="0"/>
          </p:cNvCxnSpPr>
          <p:nvPr/>
        </p:nvCxnSpPr>
        <p:spPr>
          <a:xfrm>
            <a:off x="4092184" y="2103937"/>
            <a:ext cx="3833375" cy="3224446"/>
          </a:xfrm>
          <a:prstGeom prst="curvedConnector2">
            <a:avLst/>
          </a:prstGeom>
          <a:ln w="28575">
            <a:solidFill>
              <a:srgbClr val="FFC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Verbinder: gekrümmt 87">
            <a:extLst>
              <a:ext uri="{FF2B5EF4-FFF2-40B4-BE49-F238E27FC236}">
                <a16:creationId xmlns:a16="http://schemas.microsoft.com/office/drawing/2014/main" id="{B7E5F85E-17C1-4728-8915-289992C70F06}"/>
              </a:ext>
            </a:extLst>
          </p:cNvPr>
          <p:cNvCxnSpPr>
            <a:cxnSpLocks/>
            <a:stCxn id="58" idx="2"/>
          </p:cNvCxnSpPr>
          <p:nvPr/>
        </p:nvCxnSpPr>
        <p:spPr>
          <a:xfrm rot="10800000" flipH="1" flipV="1">
            <a:off x="3483495" y="4174649"/>
            <a:ext cx="3392760" cy="1864872"/>
          </a:xfrm>
          <a:prstGeom prst="curvedConnector3">
            <a:avLst>
              <a:gd name="adj1" fmla="val -19839"/>
            </a:avLst>
          </a:prstGeom>
          <a:ln w="28575">
            <a:solidFill>
              <a:srgbClr val="FFC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Geschweifte Klammer links 25">
            <a:extLst>
              <a:ext uri="{FF2B5EF4-FFF2-40B4-BE49-F238E27FC236}">
                <a16:creationId xmlns:a16="http://schemas.microsoft.com/office/drawing/2014/main" id="{CDC872F9-EEB8-409F-959C-E6D806D00D5E}"/>
              </a:ext>
            </a:extLst>
          </p:cNvPr>
          <p:cNvSpPr/>
          <p:nvPr/>
        </p:nvSpPr>
        <p:spPr>
          <a:xfrm>
            <a:off x="1450366" y="1393018"/>
            <a:ext cx="852059" cy="1089799"/>
          </a:xfrm>
          <a:prstGeom prst="leftBrace">
            <a:avLst>
              <a:gd name="adj1" fmla="val 8333"/>
              <a:gd name="adj2" fmla="val 29151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Geschweifte Klammer links 108">
            <a:extLst>
              <a:ext uri="{FF2B5EF4-FFF2-40B4-BE49-F238E27FC236}">
                <a16:creationId xmlns:a16="http://schemas.microsoft.com/office/drawing/2014/main" id="{B9D783CB-AAEF-4542-A7CB-D28A4CFB97F4}"/>
              </a:ext>
            </a:extLst>
          </p:cNvPr>
          <p:cNvSpPr/>
          <p:nvPr/>
        </p:nvSpPr>
        <p:spPr>
          <a:xfrm>
            <a:off x="1450366" y="3050815"/>
            <a:ext cx="852059" cy="2006094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0" name="Geschweifte Klammer links 109">
            <a:extLst>
              <a:ext uri="{FF2B5EF4-FFF2-40B4-BE49-F238E27FC236}">
                <a16:creationId xmlns:a16="http://schemas.microsoft.com/office/drawing/2014/main" id="{7C66B660-B45D-46AB-9C62-E387BD9DC447}"/>
              </a:ext>
            </a:extLst>
          </p:cNvPr>
          <p:cNvSpPr/>
          <p:nvPr/>
        </p:nvSpPr>
        <p:spPr>
          <a:xfrm>
            <a:off x="1450366" y="5231088"/>
            <a:ext cx="852059" cy="1100297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4CE57925-8621-4128-84EC-78830963BB6C}"/>
              </a:ext>
            </a:extLst>
          </p:cNvPr>
          <p:cNvSpPr txBox="1"/>
          <p:nvPr/>
        </p:nvSpPr>
        <p:spPr>
          <a:xfrm>
            <a:off x="86952" y="1569723"/>
            <a:ext cx="1321974" cy="294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de-DE" b="1" dirty="0">
                <a:solidFill>
                  <a:schemeClr val="tx2"/>
                </a:solidFill>
              </a:rPr>
              <a:t>Glykolyse</a:t>
            </a:r>
            <a:endParaRPr lang="de-DE" sz="1600" b="1" dirty="0">
              <a:solidFill>
                <a:schemeClr val="tx2"/>
              </a:solidFill>
            </a:endParaRP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0B167147-5DF3-436A-9F1B-8521F78995C4}"/>
              </a:ext>
            </a:extLst>
          </p:cNvPr>
          <p:cNvSpPr txBox="1"/>
          <p:nvPr/>
        </p:nvSpPr>
        <p:spPr>
          <a:xfrm>
            <a:off x="86952" y="5637286"/>
            <a:ext cx="1555756" cy="28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de-DE" sz="1600" b="1" dirty="0">
                <a:solidFill>
                  <a:schemeClr val="tx2"/>
                </a:solidFill>
              </a:rPr>
              <a:t>Atmungskette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0BDFE1D1-B0ED-41D4-B0FE-A61AF039D146}"/>
              </a:ext>
            </a:extLst>
          </p:cNvPr>
          <p:cNvSpPr txBox="1"/>
          <p:nvPr/>
        </p:nvSpPr>
        <p:spPr>
          <a:xfrm>
            <a:off x="86952" y="3926392"/>
            <a:ext cx="1474939" cy="281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de-DE" sz="1600" b="1" dirty="0">
                <a:solidFill>
                  <a:schemeClr val="tx2"/>
                </a:solidFill>
              </a:rPr>
              <a:t>Citratzyklus</a:t>
            </a:r>
            <a:endParaRPr lang="de-DE" b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Freihand 10">
                <a:extLst>
                  <a:ext uri="{FF2B5EF4-FFF2-40B4-BE49-F238E27FC236}">
                    <a16:creationId xmlns:a16="http://schemas.microsoft.com/office/drawing/2014/main" id="{77BB39BF-740B-4E45-B45A-04B1E81E085F}"/>
                  </a:ext>
                </a:extLst>
              </p14:cNvPr>
              <p14:cNvContentPartPr/>
              <p14:nvPr/>
            </p14:nvContentPartPr>
            <p14:xfrm>
              <a:off x="2493548" y="2625791"/>
              <a:ext cx="6398932" cy="4115577"/>
            </p14:xfrm>
          </p:contentPart>
        </mc:Choice>
        <mc:Fallback xmlns="">
          <p:pic>
            <p:nvPicPr>
              <p:cNvPr id="11" name="Freihand 10">
                <a:extLst>
                  <a:ext uri="{FF2B5EF4-FFF2-40B4-BE49-F238E27FC236}">
                    <a16:creationId xmlns:a16="http://schemas.microsoft.com/office/drawing/2014/main" id="{77BB39BF-740B-4E45-B45A-04B1E81E085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0788" y="2593048"/>
                <a:ext cx="6464091" cy="4180704"/>
              </a:xfrm>
              <a:prstGeom prst="rect">
                <a:avLst/>
              </a:prstGeom>
            </p:spPr>
          </p:pic>
        </mc:Fallback>
      </mc:AlternateContent>
      <p:sp>
        <p:nvSpPr>
          <p:cNvPr id="94" name="Geschweifte Klammer links 93">
            <a:extLst>
              <a:ext uri="{FF2B5EF4-FFF2-40B4-BE49-F238E27FC236}">
                <a16:creationId xmlns:a16="http://schemas.microsoft.com/office/drawing/2014/main" id="{E9154B98-324D-41FD-A33E-7C1133B7F921}"/>
              </a:ext>
            </a:extLst>
          </p:cNvPr>
          <p:cNvSpPr/>
          <p:nvPr/>
        </p:nvSpPr>
        <p:spPr>
          <a:xfrm>
            <a:off x="1450366" y="2540509"/>
            <a:ext cx="852059" cy="476274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31B20991-D0AF-42F2-B8C0-EFB5B567A698}"/>
              </a:ext>
            </a:extLst>
          </p:cNvPr>
          <p:cNvSpPr txBox="1"/>
          <p:nvPr/>
        </p:nvSpPr>
        <p:spPr>
          <a:xfrm>
            <a:off x="86952" y="2608321"/>
            <a:ext cx="1748744" cy="460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de-DE" sz="1600" b="1" dirty="0">
                <a:solidFill>
                  <a:schemeClr val="tx2"/>
                </a:solidFill>
              </a:rPr>
              <a:t>Oxidative </a:t>
            </a:r>
            <a:r>
              <a:rPr lang="de-DE" sz="1600" b="1" dirty="0" err="1">
                <a:solidFill>
                  <a:schemeClr val="tx2"/>
                </a:solidFill>
              </a:rPr>
              <a:t>Decarb-oxylierung</a:t>
            </a:r>
            <a:endParaRPr lang="de-DE" sz="1400" b="1" dirty="0">
              <a:solidFill>
                <a:schemeClr val="tx2"/>
              </a:solidFill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56C636B3-0350-459C-AF09-6A2AD2C03559}"/>
              </a:ext>
            </a:extLst>
          </p:cNvPr>
          <p:cNvGrpSpPr/>
          <p:nvPr/>
        </p:nvGrpSpPr>
        <p:grpSpPr>
          <a:xfrm>
            <a:off x="0" y="2593750"/>
            <a:ext cx="9179473" cy="4267230"/>
            <a:chOff x="35496" y="2587346"/>
            <a:chExt cx="9093256" cy="41959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3B32DF60-036A-4521-9D05-09A627BBE27D}"/>
                </a:ext>
              </a:extLst>
            </p:cNvPr>
            <p:cNvSpPr/>
            <p:nvPr/>
          </p:nvSpPr>
          <p:spPr>
            <a:xfrm>
              <a:off x="35496" y="2587346"/>
              <a:ext cx="9093256" cy="41959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1423D10-01D5-423E-91E2-C85E74289A47}"/>
                </a:ext>
              </a:extLst>
            </p:cNvPr>
            <p:cNvSpPr txBox="1"/>
            <p:nvPr/>
          </p:nvSpPr>
          <p:spPr>
            <a:xfrm>
              <a:off x="1661314" y="3272776"/>
              <a:ext cx="5869975" cy="39342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de-DE" sz="2000" dirty="0"/>
                <a:t>…wir beschäftigen uns zunächst mit der Glykolyse</a:t>
              </a:r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B176D229-5372-4901-80AD-FB84CAE536FA}"/>
              </a:ext>
            </a:extLst>
          </p:cNvPr>
          <p:cNvSpPr txBox="1"/>
          <p:nvPr/>
        </p:nvSpPr>
        <p:spPr>
          <a:xfrm>
            <a:off x="1218441" y="3864817"/>
            <a:ext cx="65939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Ganz knapp formuliert: </a:t>
            </a:r>
            <a:r>
              <a:rPr lang="de-DE" sz="3200" dirty="0" smtClean="0"/>
              <a:t>Was </a:t>
            </a:r>
            <a:r>
              <a:rPr lang="de-DE" sz="3200" dirty="0"/>
              <a:t>passiert??</a:t>
            </a:r>
          </a:p>
          <a:p>
            <a:pPr algn="ctr"/>
            <a:endParaRPr lang="de-DE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1D7AF6F-B1D5-417D-AEC1-88C64832B939}"/>
              </a:ext>
            </a:extLst>
          </p:cNvPr>
          <p:cNvGrpSpPr/>
          <p:nvPr/>
        </p:nvGrpSpPr>
        <p:grpSpPr>
          <a:xfrm>
            <a:off x="1050259" y="4919781"/>
            <a:ext cx="7531356" cy="830997"/>
            <a:chOff x="1050259" y="4919781"/>
            <a:chExt cx="7531356" cy="830997"/>
          </a:xfrm>
        </p:grpSpPr>
        <p:sp>
          <p:nvSpPr>
            <p:cNvPr id="129" name="Textfeld 128">
              <a:extLst>
                <a:ext uri="{FF2B5EF4-FFF2-40B4-BE49-F238E27FC236}">
                  <a16:creationId xmlns:a16="http://schemas.microsoft.com/office/drawing/2014/main" id="{B83DED7E-DC16-4508-A61C-342B4E8E54FC}"/>
                </a:ext>
              </a:extLst>
            </p:cNvPr>
            <p:cNvSpPr txBox="1"/>
            <p:nvPr/>
          </p:nvSpPr>
          <p:spPr>
            <a:xfrm>
              <a:off x="2269281" y="4919781"/>
              <a:ext cx="63123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 sz="2400" dirty="0"/>
                <a:t>Glucose (C</a:t>
              </a:r>
              <a:r>
                <a:rPr lang="de-DE" sz="2400" baseline="-25000" dirty="0"/>
                <a:t>6</a:t>
              </a:r>
              <a:r>
                <a:rPr lang="de-DE" sz="2400" dirty="0"/>
                <a:t>) wird zu Pyruvat (C</a:t>
              </a:r>
              <a:r>
                <a:rPr lang="de-DE" sz="2400" baseline="-25000" dirty="0"/>
                <a:t>3</a:t>
              </a:r>
              <a:r>
                <a:rPr lang="de-DE" sz="2400" dirty="0"/>
                <a:t>) abgebaut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 sz="2400" dirty="0"/>
                <a:t>Energie wird gewonnen</a:t>
              </a:r>
            </a:p>
          </p:txBody>
        </p:sp>
        <p:sp>
          <p:nvSpPr>
            <p:cNvPr id="130" name="Pfeil: nach links 129">
              <a:extLst>
                <a:ext uri="{FF2B5EF4-FFF2-40B4-BE49-F238E27FC236}">
                  <a16:creationId xmlns:a16="http://schemas.microsoft.com/office/drawing/2014/main" id="{3B1E4018-7B3D-4F35-8D62-4B98092080CA}"/>
                </a:ext>
              </a:extLst>
            </p:cNvPr>
            <p:cNvSpPr/>
            <p:nvPr/>
          </p:nvSpPr>
          <p:spPr>
            <a:xfrm rot="10800000">
              <a:off x="1050259" y="5150548"/>
              <a:ext cx="1084263" cy="369332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181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xplosion: 8 Zacken 18">
            <a:extLst>
              <a:ext uri="{FF2B5EF4-FFF2-40B4-BE49-F238E27FC236}">
                <a16:creationId xmlns:a16="http://schemas.microsoft.com/office/drawing/2014/main" id="{90CBB47A-740C-481F-AF7F-2D758AC53A4B}"/>
              </a:ext>
            </a:extLst>
          </p:cNvPr>
          <p:cNvSpPr/>
          <p:nvPr/>
        </p:nvSpPr>
        <p:spPr>
          <a:xfrm>
            <a:off x="1579573" y="4287441"/>
            <a:ext cx="1058539" cy="1013767"/>
          </a:xfrm>
          <a:prstGeom prst="irregularSeal1">
            <a:avLst/>
          </a:prstGeom>
          <a:solidFill>
            <a:srgbClr val="FFC000">
              <a:alpha val="69804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934439-18F9-413C-8DB1-92B749F89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Autofit/>
          </a:bodyPr>
          <a:lstStyle/>
          <a:p>
            <a:r>
              <a:rPr lang="de-DE" sz="3200" dirty="0"/>
              <a:t>Die </a:t>
            </a:r>
            <a:r>
              <a:rPr lang="de-DE" sz="3200" dirty="0" err="1"/>
              <a:t>Phosphofructokinase</a:t>
            </a:r>
            <a:r>
              <a:rPr lang="de-DE" sz="3200" dirty="0"/>
              <a:t> fügt die zweite </a:t>
            </a:r>
            <a:r>
              <a:rPr lang="de-DE" sz="3200"/>
              <a:t>Phosphatgruppe an.</a:t>
            </a:r>
            <a:endParaRPr lang="de-DE" sz="32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E653B46-7E7F-4F2D-887B-730DA2FF7FB3}"/>
              </a:ext>
            </a:extLst>
          </p:cNvPr>
          <p:cNvSpPr txBox="1"/>
          <p:nvPr/>
        </p:nvSpPr>
        <p:spPr>
          <a:xfrm>
            <a:off x="1408252" y="2296383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6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718C197-201A-4786-B24C-E1EC513AB5E4}"/>
              </a:ext>
            </a:extLst>
          </p:cNvPr>
          <p:cNvSpPr txBox="1"/>
          <p:nvPr/>
        </p:nvSpPr>
        <p:spPr>
          <a:xfrm>
            <a:off x="2747613" y="2273287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1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A0FB7F7-9A8C-4074-855F-882527BE897F}"/>
              </a:ext>
            </a:extLst>
          </p:cNvPr>
          <p:cNvSpPr txBox="1"/>
          <p:nvPr/>
        </p:nvSpPr>
        <p:spPr>
          <a:xfrm>
            <a:off x="2981816" y="3316922"/>
            <a:ext cx="2395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Phosphofructokinase</a:t>
            </a:r>
            <a:endParaRPr lang="de-DE" sz="2000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24AEFBCB-48EE-4F5E-AA0A-2C7E1679EFE8}"/>
              </a:ext>
            </a:extLst>
          </p:cNvPr>
          <p:cNvSpPr/>
          <p:nvPr/>
        </p:nvSpPr>
        <p:spPr>
          <a:xfrm>
            <a:off x="3419872" y="3674691"/>
            <a:ext cx="1376941" cy="1909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A477286-BB1C-4FF7-8DD5-0A3E74961E98}"/>
              </a:ext>
            </a:extLst>
          </p:cNvPr>
          <p:cNvSpPr txBox="1"/>
          <p:nvPr/>
        </p:nvSpPr>
        <p:spPr>
          <a:xfrm>
            <a:off x="5258379" y="3887331"/>
            <a:ext cx="345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Fructose-1,6-bisphosphat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0FC056F-BC9D-4BB3-9C33-F9AE42D10393}"/>
              </a:ext>
            </a:extLst>
          </p:cNvPr>
          <p:cNvSpPr txBox="1"/>
          <p:nvPr/>
        </p:nvSpPr>
        <p:spPr>
          <a:xfrm>
            <a:off x="769483" y="3887331"/>
            <a:ext cx="2678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Fructose-6-phosphat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949C67E-D17C-47D3-801E-9B17291B8ADF}"/>
              </a:ext>
            </a:extLst>
          </p:cNvPr>
          <p:cNvSpPr txBox="1"/>
          <p:nvPr/>
        </p:nvSpPr>
        <p:spPr>
          <a:xfrm>
            <a:off x="6087358" y="2315822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6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4184A2F-341D-4E04-ABE9-D66940233B61}"/>
              </a:ext>
            </a:extLst>
          </p:cNvPr>
          <p:cNvSpPr txBox="1"/>
          <p:nvPr/>
        </p:nvSpPr>
        <p:spPr>
          <a:xfrm>
            <a:off x="7414289" y="2342823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1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44B8972-C73C-4026-A6B8-C0F1481697EC}"/>
              </a:ext>
            </a:extLst>
          </p:cNvPr>
          <p:cNvSpPr txBox="1"/>
          <p:nvPr/>
        </p:nvSpPr>
        <p:spPr>
          <a:xfrm>
            <a:off x="1408252" y="4134691"/>
            <a:ext cx="1260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   </a:t>
            </a:r>
          </a:p>
          <a:p>
            <a:pPr algn="ctr"/>
            <a:r>
              <a:rPr lang="de-DE" sz="2400" dirty="0"/>
              <a:t>ATP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25BDDBC-85EC-47CD-85C9-570225D1E54C}"/>
              </a:ext>
            </a:extLst>
          </p:cNvPr>
          <p:cNvSpPr txBox="1"/>
          <p:nvPr/>
        </p:nvSpPr>
        <p:spPr>
          <a:xfrm>
            <a:off x="6158448" y="4134692"/>
            <a:ext cx="1260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</a:t>
            </a:r>
          </a:p>
          <a:p>
            <a:pPr algn="ctr"/>
            <a:r>
              <a:rPr lang="de-DE" sz="2400" dirty="0"/>
              <a:t>ADP</a:t>
            </a:r>
          </a:p>
        </p:txBody>
      </p:sp>
      <p:sp>
        <p:nvSpPr>
          <p:cNvPr id="15" name="Explosion: 8 Zacken 14">
            <a:extLst>
              <a:ext uri="{FF2B5EF4-FFF2-40B4-BE49-F238E27FC236}">
                <a16:creationId xmlns:a16="http://schemas.microsoft.com/office/drawing/2014/main" id="{309F5A4C-2E6C-4EA4-A0EF-E9595B7C3B51}"/>
              </a:ext>
            </a:extLst>
          </p:cNvPr>
          <p:cNvSpPr/>
          <p:nvPr/>
        </p:nvSpPr>
        <p:spPr>
          <a:xfrm>
            <a:off x="5080634" y="2086138"/>
            <a:ext cx="1058539" cy="1013767"/>
          </a:xfrm>
          <a:prstGeom prst="irregularSeal1">
            <a:avLst/>
          </a:prstGeom>
          <a:solidFill>
            <a:srgbClr val="FFC000">
              <a:alpha val="69804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xplosion: 8 Zacken 17">
            <a:extLst>
              <a:ext uri="{FF2B5EF4-FFF2-40B4-BE49-F238E27FC236}">
                <a16:creationId xmlns:a16="http://schemas.microsoft.com/office/drawing/2014/main" id="{9350271E-B55D-43A0-B312-2359A60309F4}"/>
              </a:ext>
            </a:extLst>
          </p:cNvPr>
          <p:cNvSpPr/>
          <p:nvPr/>
        </p:nvSpPr>
        <p:spPr>
          <a:xfrm>
            <a:off x="7743542" y="2099627"/>
            <a:ext cx="1058539" cy="1013767"/>
          </a:xfrm>
          <a:prstGeom prst="irregularSeal1">
            <a:avLst/>
          </a:prstGeom>
          <a:solidFill>
            <a:srgbClr val="FFC000">
              <a:alpha val="69804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4B78F9A3-DEB3-48B9-A39B-6456525CCB10}"/>
              </a:ext>
            </a:extLst>
          </p:cNvPr>
          <p:cNvGrpSpPr/>
          <p:nvPr/>
        </p:nvGrpSpPr>
        <p:grpSpPr>
          <a:xfrm rot="2898218">
            <a:off x="4819225" y="3213292"/>
            <a:ext cx="983434" cy="423507"/>
            <a:chOff x="3083646" y="3740453"/>
            <a:chExt cx="1088337" cy="420450"/>
          </a:xfrm>
        </p:grpSpPr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41E84B8E-6557-4EC4-B793-A2F9ED309D7C}"/>
                </a:ext>
              </a:extLst>
            </p:cNvPr>
            <p:cNvCxnSpPr>
              <a:cxnSpLocks/>
            </p:cNvCxnSpPr>
            <p:nvPr/>
          </p:nvCxnSpPr>
          <p:spPr>
            <a:xfrm>
              <a:off x="3331475" y="3926121"/>
              <a:ext cx="840508" cy="98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06A5BDF7-4D1E-4AFA-8F6D-C45CF731099B}"/>
                </a:ext>
              </a:extLst>
            </p:cNvPr>
            <p:cNvCxnSpPr>
              <a:cxnSpLocks/>
            </p:cNvCxnSpPr>
            <p:nvPr/>
          </p:nvCxnSpPr>
          <p:spPr>
            <a:xfrm>
              <a:off x="3992245" y="3926000"/>
              <a:ext cx="0" cy="234903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Gerader Verbinder 22">
              <a:extLst>
                <a:ext uri="{FF2B5EF4-FFF2-40B4-BE49-F238E27FC236}">
                  <a16:creationId xmlns:a16="http://schemas.microsoft.com/office/drawing/2014/main" id="{1D77FBC0-D83E-4954-81FD-DA6437DD2353}"/>
                </a:ext>
              </a:extLst>
            </p:cNvPr>
            <p:cNvCxnSpPr>
              <a:cxnSpLocks/>
            </p:cNvCxnSpPr>
            <p:nvPr/>
          </p:nvCxnSpPr>
          <p:spPr>
            <a:xfrm>
              <a:off x="4123188" y="3926000"/>
              <a:ext cx="0" cy="150852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CCBADBFB-4A04-4A53-A9FB-83B7DD1963DF}"/>
                </a:ext>
              </a:extLst>
            </p:cNvPr>
            <p:cNvCxnSpPr>
              <a:cxnSpLocks/>
            </p:cNvCxnSpPr>
            <p:nvPr/>
          </p:nvCxnSpPr>
          <p:spPr>
            <a:xfrm>
              <a:off x="3908194" y="3926000"/>
              <a:ext cx="0" cy="150852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4D5CC82F-8A7E-49E1-83FA-DC3FE2369A7B}"/>
                </a:ext>
              </a:extLst>
            </p:cNvPr>
            <p:cNvGrpSpPr/>
            <p:nvPr/>
          </p:nvGrpSpPr>
          <p:grpSpPr>
            <a:xfrm>
              <a:off x="3083646" y="3740453"/>
              <a:ext cx="314216" cy="371814"/>
              <a:chOff x="3276151" y="3017572"/>
              <a:chExt cx="538390" cy="637080"/>
            </a:xfrm>
          </p:grpSpPr>
          <p:sp>
            <p:nvSpPr>
              <p:cNvPr id="26" name="Kreis: nicht ausgefüllt 25">
                <a:extLst>
                  <a:ext uri="{FF2B5EF4-FFF2-40B4-BE49-F238E27FC236}">
                    <a16:creationId xmlns:a16="http://schemas.microsoft.com/office/drawing/2014/main" id="{029FDEAE-758D-4F38-99EC-18E2C088881A}"/>
                  </a:ext>
                </a:extLst>
              </p:cNvPr>
              <p:cNvSpPr/>
              <p:nvPr/>
            </p:nvSpPr>
            <p:spPr>
              <a:xfrm>
                <a:off x="3276151" y="3220789"/>
                <a:ext cx="323741" cy="230647"/>
              </a:xfrm>
              <a:prstGeom prst="donu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7" name="Gruppieren 26">
                <a:extLst>
                  <a:ext uri="{FF2B5EF4-FFF2-40B4-BE49-F238E27FC236}">
                    <a16:creationId xmlns:a16="http://schemas.microsoft.com/office/drawing/2014/main" id="{587B3B6C-42F9-4BDF-BF99-1276CD9D024A}"/>
                  </a:ext>
                </a:extLst>
              </p:cNvPr>
              <p:cNvGrpSpPr/>
              <p:nvPr/>
            </p:nvGrpSpPr>
            <p:grpSpPr>
              <a:xfrm>
                <a:off x="3490800" y="3017572"/>
                <a:ext cx="323741" cy="637080"/>
                <a:chOff x="3490800" y="2978049"/>
                <a:chExt cx="323741" cy="637080"/>
              </a:xfrm>
            </p:grpSpPr>
            <p:sp>
              <p:nvSpPr>
                <p:cNvPr id="28" name="Kreis: nicht ausgefüllt 27">
                  <a:extLst>
                    <a:ext uri="{FF2B5EF4-FFF2-40B4-BE49-F238E27FC236}">
                      <a16:creationId xmlns:a16="http://schemas.microsoft.com/office/drawing/2014/main" id="{7E01D72C-F486-463E-BEB1-71483B7088F4}"/>
                    </a:ext>
                  </a:extLst>
                </p:cNvPr>
                <p:cNvSpPr/>
                <p:nvPr/>
              </p:nvSpPr>
              <p:spPr>
                <a:xfrm>
                  <a:off x="3490800" y="3263628"/>
                  <a:ext cx="323741" cy="351501"/>
                </a:xfrm>
                <a:prstGeom prst="donu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Kreis: nicht ausgefüllt 28">
                  <a:extLst>
                    <a:ext uri="{FF2B5EF4-FFF2-40B4-BE49-F238E27FC236}">
                      <a16:creationId xmlns:a16="http://schemas.microsoft.com/office/drawing/2014/main" id="{8A8A619A-64E2-4E99-9230-A6D047D31E8F}"/>
                    </a:ext>
                  </a:extLst>
                </p:cNvPr>
                <p:cNvSpPr/>
                <p:nvPr/>
              </p:nvSpPr>
              <p:spPr>
                <a:xfrm>
                  <a:off x="3490800" y="2978049"/>
                  <a:ext cx="323741" cy="351501"/>
                </a:xfrm>
                <a:prstGeom prst="donu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30" name="Pfeil: nach links 29">
            <a:extLst>
              <a:ext uri="{FF2B5EF4-FFF2-40B4-BE49-F238E27FC236}">
                <a16:creationId xmlns:a16="http://schemas.microsoft.com/office/drawing/2014/main" id="{9112EFB8-06DB-4684-80DD-A81CC14FF79D}"/>
              </a:ext>
            </a:extLst>
          </p:cNvPr>
          <p:cNvSpPr/>
          <p:nvPr/>
        </p:nvSpPr>
        <p:spPr>
          <a:xfrm rot="10800000">
            <a:off x="1081801" y="5722975"/>
            <a:ext cx="792088" cy="369332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0D7B7B1-2914-475E-85BF-30C353EBF16D}"/>
              </a:ext>
            </a:extLst>
          </p:cNvPr>
          <p:cNvSpPr txBox="1"/>
          <p:nvPr/>
        </p:nvSpPr>
        <p:spPr>
          <a:xfrm>
            <a:off x="1873869" y="5301208"/>
            <a:ext cx="6480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Eine symmetrische Verbindung als Voraussetzung für Spaltung ist entstanden.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Reaktion läuft nur in eine Richtung ab; </a:t>
            </a:r>
            <a:r>
              <a:rPr lang="de-DE" sz="2400" dirty="0" smtClean="0"/>
              <a:t>Schrittmacherreaktion.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753382EB-BBAC-4C50-B795-4B7608E702F8}"/>
              </a:ext>
            </a:extLst>
          </p:cNvPr>
          <p:cNvCxnSpPr>
            <a:cxnSpLocks/>
          </p:cNvCxnSpPr>
          <p:nvPr/>
        </p:nvCxnSpPr>
        <p:spPr>
          <a:xfrm>
            <a:off x="6862858" y="2273287"/>
            <a:ext cx="0" cy="161404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900A26DA-122B-4E29-ABF7-D3C39A6C5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76" y="2133367"/>
            <a:ext cx="3238428" cy="1800000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CB9D8192-FB44-4CB9-B5FF-483C6544E2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3441" y="2198828"/>
            <a:ext cx="410126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15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5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D239EE4F-6AD6-4045-BD43-4622195CC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00768"/>
            <a:ext cx="1994927" cy="2880000"/>
          </a:xfrm>
          <a:prstGeom prst="rect">
            <a:avLst/>
          </a:prstGeom>
        </p:spPr>
      </p:pic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22E03344-6114-4C17-AD7A-36974AA690BB}"/>
              </a:ext>
            </a:extLst>
          </p:cNvPr>
          <p:cNvCxnSpPr>
            <a:cxnSpLocks/>
          </p:cNvCxnSpPr>
          <p:nvPr/>
        </p:nvCxnSpPr>
        <p:spPr>
          <a:xfrm flipH="1">
            <a:off x="1043608" y="3122840"/>
            <a:ext cx="216024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el 7">
            <a:extLst>
              <a:ext uri="{FF2B5EF4-FFF2-40B4-BE49-F238E27FC236}">
                <a16:creationId xmlns:a16="http://schemas.microsoft.com/office/drawing/2014/main" id="{F3891187-0F04-4F3A-B09A-4E4C35596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r>
              <a:rPr lang="de-DE" sz="3200" dirty="0"/>
              <a:t>Die </a:t>
            </a:r>
            <a:r>
              <a:rPr lang="de-DE" sz="3200" dirty="0" err="1"/>
              <a:t>Aldolase</a:t>
            </a:r>
            <a:r>
              <a:rPr lang="de-DE" sz="3200" dirty="0"/>
              <a:t>, eine Lyase, spaltet das Molekül in zwei gleiche Teile.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E104FED-AD65-418A-98D7-2620956D7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1052736"/>
            <a:ext cx="1978512" cy="18000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3727F64-AE6A-4E7A-A055-44AD62853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9911" y="3500808"/>
            <a:ext cx="1962931" cy="18000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0A3D083A-7C41-4E7F-B01C-237FBB4918EF}"/>
              </a:ext>
            </a:extLst>
          </p:cNvPr>
          <p:cNvSpPr txBox="1"/>
          <p:nvPr/>
        </p:nvSpPr>
        <p:spPr>
          <a:xfrm>
            <a:off x="5831676" y="2945939"/>
            <a:ext cx="1260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AC9EA54-F301-42C9-AEC2-D8B1B01FE09C}"/>
              </a:ext>
            </a:extLst>
          </p:cNvPr>
          <p:cNvSpPr txBox="1"/>
          <p:nvPr/>
        </p:nvSpPr>
        <p:spPr>
          <a:xfrm>
            <a:off x="467544" y="4716165"/>
            <a:ext cx="345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Fructose-1,6-bisphosphat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3FA9DCC-5695-473B-895E-A1B42CDC9B48}"/>
              </a:ext>
            </a:extLst>
          </p:cNvPr>
          <p:cNvSpPr txBox="1"/>
          <p:nvPr/>
        </p:nvSpPr>
        <p:spPr>
          <a:xfrm>
            <a:off x="6516216" y="220466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/>
              <a:t>Dihydroxyaceton</a:t>
            </a:r>
            <a:r>
              <a:rPr lang="de-DE" sz="2000" dirty="0"/>
              <a:t>-phosphat (DHAP)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46BBFFE-BD8F-46FA-918C-0AB3A9BDE1B2}"/>
              </a:ext>
            </a:extLst>
          </p:cNvPr>
          <p:cNvSpPr txBox="1"/>
          <p:nvPr/>
        </p:nvSpPr>
        <p:spPr>
          <a:xfrm>
            <a:off x="6660232" y="3500808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Glycerinaldehyd-3-phosphat (GAP)</a:t>
            </a:r>
          </a:p>
        </p:txBody>
      </p:sp>
      <p:sp>
        <p:nvSpPr>
          <p:cNvPr id="19" name="Pfeil: nach links 18">
            <a:extLst>
              <a:ext uri="{FF2B5EF4-FFF2-40B4-BE49-F238E27FC236}">
                <a16:creationId xmlns:a16="http://schemas.microsoft.com/office/drawing/2014/main" id="{D51FFC05-70B9-4757-8DED-E4F4DF29C9E8}"/>
              </a:ext>
            </a:extLst>
          </p:cNvPr>
          <p:cNvSpPr/>
          <p:nvPr/>
        </p:nvSpPr>
        <p:spPr>
          <a:xfrm rot="10800000">
            <a:off x="161082" y="5901372"/>
            <a:ext cx="1092881" cy="369332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CE95E1F-B624-4FB0-968E-080C3A7C6DDF}"/>
              </a:ext>
            </a:extLst>
          </p:cNvPr>
          <p:cNvSpPr txBox="1"/>
          <p:nvPr/>
        </p:nvSpPr>
        <p:spPr>
          <a:xfrm>
            <a:off x="1239348" y="5301208"/>
            <a:ext cx="8013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Aus einem C6-Körper sind zwei C3-Körper (</a:t>
            </a:r>
            <a:r>
              <a:rPr lang="de-DE" sz="2400" dirty="0" err="1"/>
              <a:t>Triosen</a:t>
            </a:r>
            <a:r>
              <a:rPr lang="de-DE" sz="2400" dirty="0"/>
              <a:t>) entstanden.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Produkte liegen zunächst im Gleichgewicht vor.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Nur GAP (ursprünglich C</a:t>
            </a:r>
            <a:r>
              <a:rPr lang="de-DE" sz="2400" baseline="-25000" dirty="0"/>
              <a:t>4</a:t>
            </a:r>
            <a:r>
              <a:rPr lang="de-DE" sz="2400" dirty="0"/>
              <a:t>-C</a:t>
            </a:r>
            <a:r>
              <a:rPr lang="de-DE" sz="2400" baseline="-25000" dirty="0"/>
              <a:t>6</a:t>
            </a:r>
            <a:r>
              <a:rPr lang="de-DE" sz="2400" dirty="0"/>
              <a:t>) kann weiter abgebaut </a:t>
            </a:r>
            <a:r>
              <a:rPr lang="de-DE" sz="2400" dirty="0" smtClean="0"/>
              <a:t>werden.</a:t>
            </a:r>
            <a:endParaRPr lang="de-DE" sz="24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9BE27CA-3ED3-4655-A948-32407A7E130C}"/>
              </a:ext>
            </a:extLst>
          </p:cNvPr>
          <p:cNvSpPr txBox="1"/>
          <p:nvPr/>
        </p:nvSpPr>
        <p:spPr>
          <a:xfrm>
            <a:off x="3376277" y="2524634"/>
            <a:ext cx="2131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Aldolase</a:t>
            </a:r>
            <a:endParaRPr lang="de-DE" sz="2000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3E2EBD41-3B4B-42E0-BC2B-0AC675FA76B9}"/>
              </a:ext>
            </a:extLst>
          </p:cNvPr>
          <p:cNvSpPr/>
          <p:nvPr/>
        </p:nvSpPr>
        <p:spPr>
          <a:xfrm>
            <a:off x="3740142" y="2904044"/>
            <a:ext cx="1404096" cy="19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25F26B80-3B5F-4592-AC71-689E51F938DE}"/>
              </a:ext>
            </a:extLst>
          </p:cNvPr>
          <p:cNvSpPr/>
          <p:nvPr/>
        </p:nvSpPr>
        <p:spPr>
          <a:xfrm flipH="1">
            <a:off x="3740142" y="3106983"/>
            <a:ext cx="1404096" cy="19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90403FE-C249-45FD-ADF6-D43A7F3CD641}"/>
              </a:ext>
            </a:extLst>
          </p:cNvPr>
          <p:cNvSpPr txBox="1"/>
          <p:nvPr/>
        </p:nvSpPr>
        <p:spPr>
          <a:xfrm>
            <a:off x="1631149" y="3980671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6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AFE91A1-CBF1-427B-85AB-41631C364D98}"/>
              </a:ext>
            </a:extLst>
          </p:cNvPr>
          <p:cNvSpPr txBox="1"/>
          <p:nvPr/>
        </p:nvSpPr>
        <p:spPr>
          <a:xfrm>
            <a:off x="1631149" y="2134846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1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63DB61A-1A6D-40B5-B833-50D3C20767E5}"/>
              </a:ext>
            </a:extLst>
          </p:cNvPr>
          <p:cNvSpPr txBox="1"/>
          <p:nvPr/>
        </p:nvSpPr>
        <p:spPr>
          <a:xfrm>
            <a:off x="6025101" y="1498528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1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BDCE2C10-135B-4617-840C-0B2A36523E90}"/>
              </a:ext>
            </a:extLst>
          </p:cNvPr>
          <p:cNvSpPr txBox="1"/>
          <p:nvPr/>
        </p:nvSpPr>
        <p:spPr>
          <a:xfrm>
            <a:off x="6052902" y="4652936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3</a:t>
            </a:r>
            <a:endParaRPr lang="de-D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0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1710F0-43F2-4B73-A048-28A73E1CC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dirty="0" err="1"/>
              <a:t>Dihydroxyacetonphosphat</a:t>
            </a:r>
            <a:r>
              <a:rPr lang="de-DE" sz="3600" dirty="0"/>
              <a:t> muss in das isomere GAP umgelagert werden.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F34FFDD-9DDD-4D49-B216-E725FFAD4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603" y="2321922"/>
            <a:ext cx="1978512" cy="1800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FED79F4-EB0E-4E98-ACE4-08BB47B91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2783" y="2321922"/>
            <a:ext cx="1962931" cy="180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E12F1807-06B2-4D02-B3B6-A21F1F5B1A08}"/>
              </a:ext>
            </a:extLst>
          </p:cNvPr>
          <p:cNvSpPr txBox="1"/>
          <p:nvPr/>
        </p:nvSpPr>
        <p:spPr>
          <a:xfrm>
            <a:off x="1078723" y="4293210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/>
              <a:t>Dihydroxyaceton</a:t>
            </a:r>
            <a:r>
              <a:rPr lang="de-DE" sz="2000" dirty="0"/>
              <a:t>-phosphat (DHAP)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926A2D2-F996-45C5-AA6A-3E8F24021B42}"/>
              </a:ext>
            </a:extLst>
          </p:cNvPr>
          <p:cNvSpPr txBox="1"/>
          <p:nvPr/>
        </p:nvSpPr>
        <p:spPr>
          <a:xfrm>
            <a:off x="5580112" y="4293210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Glycerinaldehyd-3-phosphat (GAP)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29C967F-8235-4563-BC8B-2FCC41D14BAA}"/>
              </a:ext>
            </a:extLst>
          </p:cNvPr>
          <p:cNvSpPr txBox="1"/>
          <p:nvPr/>
        </p:nvSpPr>
        <p:spPr>
          <a:xfrm>
            <a:off x="3516784" y="2564904"/>
            <a:ext cx="2131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Triosephosphat-isomerase</a:t>
            </a:r>
            <a:endParaRPr lang="de-DE" sz="2000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534DFC5F-C575-4E18-8042-4078E98BC732}"/>
              </a:ext>
            </a:extLst>
          </p:cNvPr>
          <p:cNvSpPr/>
          <p:nvPr/>
        </p:nvSpPr>
        <p:spPr>
          <a:xfrm>
            <a:off x="3880649" y="3226061"/>
            <a:ext cx="1404096" cy="19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16AA3C69-D548-4681-A26D-7F734CF38AAE}"/>
              </a:ext>
            </a:extLst>
          </p:cNvPr>
          <p:cNvSpPr/>
          <p:nvPr/>
        </p:nvSpPr>
        <p:spPr>
          <a:xfrm flipH="1">
            <a:off x="3880649" y="3429000"/>
            <a:ext cx="1404096" cy="19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nach links 9">
            <a:extLst>
              <a:ext uri="{FF2B5EF4-FFF2-40B4-BE49-F238E27FC236}">
                <a16:creationId xmlns:a16="http://schemas.microsoft.com/office/drawing/2014/main" id="{35AED930-563F-4C11-9ACF-717713699315}"/>
              </a:ext>
            </a:extLst>
          </p:cNvPr>
          <p:cNvSpPr/>
          <p:nvPr/>
        </p:nvSpPr>
        <p:spPr>
          <a:xfrm rot="10800000">
            <a:off x="286635" y="5829364"/>
            <a:ext cx="792088" cy="369332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741F9F2-9102-44EF-812C-D50759F96F27}"/>
              </a:ext>
            </a:extLst>
          </p:cNvPr>
          <p:cNvSpPr txBox="1"/>
          <p:nvPr/>
        </p:nvSpPr>
        <p:spPr>
          <a:xfrm>
            <a:off x="1078723" y="5229200"/>
            <a:ext cx="80652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ym typeface="Wingdings" panose="05000000000000000000" pitchFamily="2" charset="2"/>
              </a:rPr>
              <a:t>Isomerisierung zu GAP ist endergonisch (</a:t>
            </a:r>
            <a:r>
              <a:rPr lang="de-DE" sz="2400" dirty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de-DE" sz="2400" dirty="0">
                <a:sym typeface="Wingdings" panose="05000000000000000000" pitchFamily="2" charset="2"/>
              </a:rPr>
              <a:t>G = +7,7 kJ/</a:t>
            </a:r>
            <a:r>
              <a:rPr lang="de-DE" sz="2400" dirty="0" err="1">
                <a:sym typeface="Wingdings" panose="05000000000000000000" pitchFamily="2" charset="2"/>
              </a:rPr>
              <a:t>mol</a:t>
            </a:r>
            <a:r>
              <a:rPr lang="de-DE" sz="2400" dirty="0" smtClean="0">
                <a:sym typeface="Wingdings" panose="05000000000000000000" pitchFamily="2" charset="2"/>
              </a:rPr>
              <a:t>).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Nur GAP kann weiter abgebaut </a:t>
            </a:r>
            <a:r>
              <a:rPr lang="de-DE" sz="2400" dirty="0" smtClean="0"/>
              <a:t>werden.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Folgereaktionen entziehen GAP dem Gleichgewicht </a:t>
            </a:r>
            <a:r>
              <a:rPr lang="de-DE" sz="2400" dirty="0">
                <a:sym typeface="Wingdings" panose="05000000000000000000" pitchFamily="2" charset="2"/>
              </a:rPr>
              <a:t> alles DHAP wird zu </a:t>
            </a:r>
            <a:r>
              <a:rPr lang="de-DE" sz="2400" dirty="0" smtClean="0">
                <a:sym typeface="Wingdings" panose="05000000000000000000" pitchFamily="2" charset="2"/>
              </a:rPr>
              <a:t>GAP.</a:t>
            </a:r>
            <a:endParaRPr lang="de-DE" sz="2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1511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xplosion: 8 Zacken 18">
            <a:extLst>
              <a:ext uri="{FF2B5EF4-FFF2-40B4-BE49-F238E27FC236}">
                <a16:creationId xmlns:a16="http://schemas.microsoft.com/office/drawing/2014/main" id="{01C54481-7C89-4582-A757-007B01F4EF9F}"/>
              </a:ext>
            </a:extLst>
          </p:cNvPr>
          <p:cNvSpPr/>
          <p:nvPr/>
        </p:nvSpPr>
        <p:spPr>
          <a:xfrm>
            <a:off x="6570354" y="1700808"/>
            <a:ext cx="1058539" cy="1013767"/>
          </a:xfrm>
          <a:prstGeom prst="irregularSeal1">
            <a:avLst/>
          </a:prstGeom>
          <a:solidFill>
            <a:srgbClr val="FFC000">
              <a:alpha val="69804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1710F0-43F2-4B73-A048-28A73E1CC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 err="1"/>
              <a:t>Glycerinaldehydphosphat</a:t>
            </a:r>
            <a:r>
              <a:rPr lang="de-DE" sz="2800" dirty="0"/>
              <a:t> wird oxidiert (</a:t>
            </a:r>
            <a:r>
              <a:rPr lang="de-DE" sz="2800" dirty="0" err="1"/>
              <a:t>Oxidoreductase</a:t>
            </a:r>
            <a:r>
              <a:rPr lang="de-DE" sz="2800" dirty="0"/>
              <a:t>), es entsteht eine energiereiche </a:t>
            </a:r>
            <a:r>
              <a:rPr lang="de-DE" sz="2800" dirty="0" err="1"/>
              <a:t>Anhydridbindung</a:t>
            </a:r>
            <a:endParaRPr lang="de-DE" sz="28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9CB6626-1089-4A4A-8DDD-A4E3239B9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1725629"/>
            <a:ext cx="1918321" cy="2160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3DD6702-6EC5-453B-A62A-A5A32683A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085629"/>
            <a:ext cx="1962931" cy="1800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0BDF907-99EB-41D2-81B3-4B7C4004AEB0}"/>
              </a:ext>
            </a:extLst>
          </p:cNvPr>
          <p:cNvSpPr txBox="1"/>
          <p:nvPr/>
        </p:nvSpPr>
        <p:spPr>
          <a:xfrm>
            <a:off x="179512" y="3999998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Glycerinaldehyd-3-phosphat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5AA1B8C-4668-4E0A-BA96-EA28C1DBDF23}"/>
              </a:ext>
            </a:extLst>
          </p:cNvPr>
          <p:cNvGrpSpPr/>
          <p:nvPr/>
        </p:nvGrpSpPr>
        <p:grpSpPr>
          <a:xfrm>
            <a:off x="3664309" y="1911946"/>
            <a:ext cx="2131827" cy="1375146"/>
            <a:chOff x="3520293" y="2247165"/>
            <a:chExt cx="2131827" cy="1375146"/>
          </a:xfrm>
        </p:grpSpPr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BF9949EC-04DF-4F2F-BC7C-D4C7DBA18DBA}"/>
                </a:ext>
              </a:extLst>
            </p:cNvPr>
            <p:cNvSpPr txBox="1"/>
            <p:nvPr/>
          </p:nvSpPr>
          <p:spPr>
            <a:xfrm>
              <a:off x="3520293" y="2247165"/>
              <a:ext cx="21318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>
                  <a:ln w="0">
                    <a:solidFill>
                      <a:schemeClr val="tx2">
                        <a:lumMod val="50000"/>
                      </a:schemeClr>
                    </a:solidFill>
                  </a:ln>
                  <a:solidFill>
                    <a:schemeClr val="tx2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Glycerinaldehyd-3-phosphat-Dehydrogenase</a:t>
              </a:r>
            </a:p>
          </p:txBody>
        </p:sp>
        <p:sp>
          <p:nvSpPr>
            <p:cNvPr id="8" name="Pfeil: nach rechts 7">
              <a:extLst>
                <a:ext uri="{FF2B5EF4-FFF2-40B4-BE49-F238E27FC236}">
                  <a16:creationId xmlns:a16="http://schemas.microsoft.com/office/drawing/2014/main" id="{4F4D8D22-B1FE-4343-8C5A-05C5845EA880}"/>
                </a:ext>
              </a:extLst>
            </p:cNvPr>
            <p:cNvSpPr/>
            <p:nvPr/>
          </p:nvSpPr>
          <p:spPr>
            <a:xfrm>
              <a:off x="3884158" y="3249259"/>
              <a:ext cx="1404096" cy="19331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Pfeil: nach rechts 8">
              <a:extLst>
                <a:ext uri="{FF2B5EF4-FFF2-40B4-BE49-F238E27FC236}">
                  <a16:creationId xmlns:a16="http://schemas.microsoft.com/office/drawing/2014/main" id="{8FB98C5D-C1F5-4AF5-9CF4-D76ABF377C4C}"/>
                </a:ext>
              </a:extLst>
            </p:cNvPr>
            <p:cNvSpPr/>
            <p:nvPr/>
          </p:nvSpPr>
          <p:spPr>
            <a:xfrm flipH="1">
              <a:off x="3884158" y="3429000"/>
              <a:ext cx="1404096" cy="19331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0" name="Pfeil: nach links 9">
            <a:extLst>
              <a:ext uri="{FF2B5EF4-FFF2-40B4-BE49-F238E27FC236}">
                <a16:creationId xmlns:a16="http://schemas.microsoft.com/office/drawing/2014/main" id="{0F3F5E63-42CD-4904-908B-795FDA57ABCA}"/>
              </a:ext>
            </a:extLst>
          </p:cNvPr>
          <p:cNvSpPr/>
          <p:nvPr/>
        </p:nvSpPr>
        <p:spPr>
          <a:xfrm rot="10800000">
            <a:off x="899592" y="5685348"/>
            <a:ext cx="792088" cy="369332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53B8653-0D1C-417F-AA12-EC954E6BBF14}"/>
              </a:ext>
            </a:extLst>
          </p:cNvPr>
          <p:cNvSpPr txBox="1"/>
          <p:nvPr/>
        </p:nvSpPr>
        <p:spPr>
          <a:xfrm>
            <a:off x="1691680" y="4907916"/>
            <a:ext cx="66694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Aldehyd wird zunächst zur Carbonsäure oxidiert.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Anorganisches Phosphat wird in eine energiereiche </a:t>
            </a:r>
            <a:r>
              <a:rPr lang="de-DE" sz="2400" dirty="0" err="1"/>
              <a:t>Anhydridbindung</a:t>
            </a:r>
            <a:r>
              <a:rPr lang="de-DE" sz="2400" dirty="0"/>
              <a:t> gebracht. (</a:t>
            </a:r>
            <a:r>
              <a:rPr lang="de-DE" sz="2400" dirty="0" err="1"/>
              <a:t>Acylphosphat</a:t>
            </a:r>
            <a:r>
              <a:rPr lang="de-DE" sz="2400" dirty="0"/>
              <a:t>, gemischtes Anhydrid)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NAD</a:t>
            </a:r>
            <a:r>
              <a:rPr lang="de-DE" sz="2400" baseline="30000" dirty="0"/>
              <a:t>+</a:t>
            </a:r>
            <a:r>
              <a:rPr lang="de-DE" sz="2400" dirty="0"/>
              <a:t> wird zu NADH + H</a:t>
            </a:r>
            <a:r>
              <a:rPr lang="de-DE" sz="2400" baseline="30000" dirty="0"/>
              <a:t>+</a:t>
            </a:r>
            <a:r>
              <a:rPr lang="de-DE" sz="2400" dirty="0"/>
              <a:t> reduziert.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CC6913E-EBD4-46FB-9334-10F4B56EE793}"/>
              </a:ext>
            </a:extLst>
          </p:cNvPr>
          <p:cNvSpPr txBox="1"/>
          <p:nvPr/>
        </p:nvSpPr>
        <p:spPr>
          <a:xfrm>
            <a:off x="5148064" y="3999998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1,3-Bisphosphoglycerat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5EC49E2F-39FA-4DCC-9062-3FFBA2AECE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6379" y="2085789"/>
            <a:ext cx="1395918" cy="1080000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DA591053-841D-483F-BFC8-4150438C43EA}"/>
              </a:ext>
            </a:extLst>
          </p:cNvPr>
          <p:cNvSpPr txBox="1"/>
          <p:nvPr/>
        </p:nvSpPr>
        <p:spPr>
          <a:xfrm>
            <a:off x="1742458" y="2394957"/>
            <a:ext cx="523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5927CA0-C797-4026-BA6D-69AD6A022841}"/>
              </a:ext>
            </a:extLst>
          </p:cNvPr>
          <p:cNvSpPr txBox="1"/>
          <p:nvPr/>
        </p:nvSpPr>
        <p:spPr>
          <a:xfrm>
            <a:off x="2855234" y="3424204"/>
            <a:ext cx="996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NAD</a:t>
            </a:r>
            <a:r>
              <a:rPr lang="de-DE" sz="2400" baseline="30000" dirty="0"/>
              <a:t>+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5FF25BE-D1DB-45B3-AA63-D9B581CCD6D2}"/>
              </a:ext>
            </a:extLst>
          </p:cNvPr>
          <p:cNvSpPr txBox="1"/>
          <p:nvPr/>
        </p:nvSpPr>
        <p:spPr>
          <a:xfrm>
            <a:off x="7715709" y="2592399"/>
            <a:ext cx="1428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NADH+H</a:t>
            </a:r>
            <a:r>
              <a:rPr lang="de-DE" sz="2400" baseline="30000" dirty="0"/>
              <a:t>+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C1C6354-25B6-4A31-817A-E53357491A66}"/>
              </a:ext>
            </a:extLst>
          </p:cNvPr>
          <p:cNvSpPr txBox="1"/>
          <p:nvPr/>
        </p:nvSpPr>
        <p:spPr>
          <a:xfrm>
            <a:off x="7341330" y="2597861"/>
            <a:ext cx="523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65EC909-FF09-4A14-9CB4-FB3D0C05E3FD}"/>
              </a:ext>
            </a:extLst>
          </p:cNvPr>
          <p:cNvSpPr txBox="1"/>
          <p:nvPr/>
        </p:nvSpPr>
        <p:spPr>
          <a:xfrm>
            <a:off x="2507060" y="3379800"/>
            <a:ext cx="523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</a:t>
            </a:r>
          </a:p>
        </p:txBody>
      </p:sp>
    </p:spTree>
    <p:extLst>
      <p:ext uri="{BB962C8B-B14F-4D97-AF65-F5344CB8AC3E}">
        <p14:creationId xmlns:p14="http://schemas.microsoft.com/office/powerpoint/2010/main" val="316530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xplosion: 8 Zacken 7">
            <a:extLst>
              <a:ext uri="{FF2B5EF4-FFF2-40B4-BE49-F238E27FC236}">
                <a16:creationId xmlns:a16="http://schemas.microsoft.com/office/drawing/2014/main" id="{2527A74F-4F86-4842-9815-FC68417B0A1A}"/>
              </a:ext>
            </a:extLst>
          </p:cNvPr>
          <p:cNvSpPr/>
          <p:nvPr/>
        </p:nvSpPr>
        <p:spPr>
          <a:xfrm>
            <a:off x="7625361" y="2298141"/>
            <a:ext cx="1058539" cy="1013767"/>
          </a:xfrm>
          <a:prstGeom prst="irregularSeal1">
            <a:avLst/>
          </a:prstGeom>
          <a:solidFill>
            <a:srgbClr val="FFC000">
              <a:alpha val="69804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1769276-A2FF-43B1-88A9-9858EB2EF8CF}"/>
              </a:ext>
            </a:extLst>
          </p:cNvPr>
          <p:cNvSpPr txBox="1"/>
          <p:nvPr/>
        </p:nvSpPr>
        <p:spPr>
          <a:xfrm>
            <a:off x="7524328" y="2540705"/>
            <a:ext cx="1260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ATP</a:t>
            </a:r>
          </a:p>
        </p:txBody>
      </p:sp>
      <p:sp>
        <p:nvSpPr>
          <p:cNvPr id="5" name="Explosion: 8 Zacken 4">
            <a:extLst>
              <a:ext uri="{FF2B5EF4-FFF2-40B4-BE49-F238E27FC236}">
                <a16:creationId xmlns:a16="http://schemas.microsoft.com/office/drawing/2014/main" id="{D88FC0DA-72B0-4D23-98FE-30F0BB7B4051}"/>
              </a:ext>
            </a:extLst>
          </p:cNvPr>
          <p:cNvSpPr/>
          <p:nvPr/>
        </p:nvSpPr>
        <p:spPr>
          <a:xfrm>
            <a:off x="1313770" y="1772816"/>
            <a:ext cx="1058539" cy="1013767"/>
          </a:xfrm>
          <a:prstGeom prst="irregularSeal1">
            <a:avLst/>
          </a:prstGeom>
          <a:solidFill>
            <a:srgbClr val="FFC000">
              <a:alpha val="69804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1710F0-43F2-4B73-A048-28A73E1CC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 err="1"/>
              <a:t>Phosphoglyceratkinase</a:t>
            </a:r>
            <a:r>
              <a:rPr lang="de-DE" sz="2800" dirty="0"/>
              <a:t> überträgt die energiereiche Phosphatgruppe auf ADP.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49854AB-8201-4E8C-8553-421AB4DD6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745" y="1827524"/>
            <a:ext cx="1918321" cy="2160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41E8369-FF8C-4E8A-997C-26412DE8BCD9}"/>
              </a:ext>
            </a:extLst>
          </p:cNvPr>
          <p:cNvSpPr txBox="1"/>
          <p:nvPr/>
        </p:nvSpPr>
        <p:spPr>
          <a:xfrm>
            <a:off x="-108520" y="4072006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1,3-Bisphosphoglycerat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8EDCF41-F687-4C1F-A08F-D2D9DBEFF67E}"/>
              </a:ext>
            </a:extLst>
          </p:cNvPr>
          <p:cNvSpPr txBox="1"/>
          <p:nvPr/>
        </p:nvSpPr>
        <p:spPr>
          <a:xfrm>
            <a:off x="2084746" y="2669869"/>
            <a:ext cx="523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7637CFB-787D-47E2-B456-6BB08125432E}"/>
              </a:ext>
            </a:extLst>
          </p:cNvPr>
          <p:cNvSpPr txBox="1"/>
          <p:nvPr/>
        </p:nvSpPr>
        <p:spPr>
          <a:xfrm>
            <a:off x="2411760" y="2704124"/>
            <a:ext cx="1260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ADP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4156509-C436-4788-B6D5-FF0936C1208C}"/>
              </a:ext>
            </a:extLst>
          </p:cNvPr>
          <p:cNvSpPr txBox="1"/>
          <p:nvPr/>
        </p:nvSpPr>
        <p:spPr>
          <a:xfrm>
            <a:off x="3275856" y="2078697"/>
            <a:ext cx="2131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Phosphoglycerat</a:t>
            </a:r>
            <a:r>
              <a:rPr lang="de-DE" sz="2000" dirty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-kinase</a:t>
            </a: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E7310E04-4295-47D1-875E-F123CE15A615}"/>
              </a:ext>
            </a:extLst>
          </p:cNvPr>
          <p:cNvSpPr/>
          <p:nvPr/>
        </p:nvSpPr>
        <p:spPr>
          <a:xfrm>
            <a:off x="3639721" y="2739854"/>
            <a:ext cx="1404096" cy="19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4C566F8D-477A-40A7-99D4-E8319489C204}"/>
              </a:ext>
            </a:extLst>
          </p:cNvPr>
          <p:cNvSpPr/>
          <p:nvPr/>
        </p:nvSpPr>
        <p:spPr>
          <a:xfrm flipH="1">
            <a:off x="3639721" y="2942793"/>
            <a:ext cx="1404096" cy="19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558C9D0-8723-4C56-94E8-EE0CDF6AA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2007524"/>
            <a:ext cx="1872581" cy="18000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ADB8A602-1A31-40EE-A376-79CC6C9F9023}"/>
              </a:ext>
            </a:extLst>
          </p:cNvPr>
          <p:cNvSpPr txBox="1"/>
          <p:nvPr/>
        </p:nvSpPr>
        <p:spPr>
          <a:xfrm>
            <a:off x="7020272" y="2513989"/>
            <a:ext cx="523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416E2727-B99C-496B-9E93-D153D2DC9A2E}"/>
              </a:ext>
            </a:extLst>
          </p:cNvPr>
          <p:cNvSpPr txBox="1"/>
          <p:nvPr/>
        </p:nvSpPr>
        <p:spPr>
          <a:xfrm>
            <a:off x="4860218" y="3951687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3-Phosphoglycerat</a:t>
            </a:r>
          </a:p>
        </p:txBody>
      </p:sp>
      <p:sp>
        <p:nvSpPr>
          <p:cNvPr id="18" name="Pfeil: nach links 17">
            <a:extLst>
              <a:ext uri="{FF2B5EF4-FFF2-40B4-BE49-F238E27FC236}">
                <a16:creationId xmlns:a16="http://schemas.microsoft.com/office/drawing/2014/main" id="{09E1999F-7D75-4C31-B48F-74380B9E0F55}"/>
              </a:ext>
            </a:extLst>
          </p:cNvPr>
          <p:cNvSpPr/>
          <p:nvPr/>
        </p:nvSpPr>
        <p:spPr>
          <a:xfrm rot="10800000">
            <a:off x="917726" y="5635491"/>
            <a:ext cx="792088" cy="369332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F26BD72-F22E-493B-8E84-A209D93CF03A}"/>
              </a:ext>
            </a:extLst>
          </p:cNvPr>
          <p:cNvSpPr txBox="1"/>
          <p:nvPr/>
        </p:nvSpPr>
        <p:spPr>
          <a:xfrm>
            <a:off x="1709815" y="4850661"/>
            <a:ext cx="6974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1,3-Bisphosphoglycerat ist Verbindung mit hohem </a:t>
            </a:r>
            <a:r>
              <a:rPr lang="de-DE" sz="2400" dirty="0" err="1" smtClean="0"/>
              <a:t>Phosphorylgruppenübertragungspotenzial</a:t>
            </a:r>
            <a:r>
              <a:rPr lang="de-DE" sz="2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Erstmals wird Energie in Form von ATP gebildet (Substratkettenphosphorylierung).</a:t>
            </a:r>
          </a:p>
        </p:txBody>
      </p:sp>
    </p:spTree>
    <p:extLst>
      <p:ext uri="{BB962C8B-B14F-4D97-AF65-F5344CB8AC3E}">
        <p14:creationId xmlns:p14="http://schemas.microsoft.com/office/powerpoint/2010/main" val="243712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477525-BED2-4CA2-B065-0C18E9274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773" y="1714807"/>
            <a:ext cx="2002934" cy="198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11710F0-43F2-4B73-A048-28A73E1CC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/>
              <a:t>Die </a:t>
            </a:r>
            <a:r>
              <a:rPr lang="de-DE" sz="2800" dirty="0" err="1"/>
              <a:t>Phosphatestergruppe</a:t>
            </a:r>
            <a:r>
              <a:rPr lang="de-DE" sz="2800" dirty="0"/>
              <a:t> wird von C3 nach C2 verschoben.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4156509-C436-4788-B6D5-FF0936C1208C}"/>
              </a:ext>
            </a:extLst>
          </p:cNvPr>
          <p:cNvSpPr txBox="1"/>
          <p:nvPr/>
        </p:nvSpPr>
        <p:spPr>
          <a:xfrm>
            <a:off x="3275856" y="2078697"/>
            <a:ext cx="2131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Phosphoglycerat-mutase</a:t>
            </a:r>
            <a:endParaRPr lang="de-DE" sz="2000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E7310E04-4295-47D1-875E-F123CE15A615}"/>
              </a:ext>
            </a:extLst>
          </p:cNvPr>
          <p:cNvSpPr/>
          <p:nvPr/>
        </p:nvSpPr>
        <p:spPr>
          <a:xfrm>
            <a:off x="3639721" y="2739854"/>
            <a:ext cx="1404096" cy="19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4C566F8D-477A-40A7-99D4-E8319489C204}"/>
              </a:ext>
            </a:extLst>
          </p:cNvPr>
          <p:cNvSpPr/>
          <p:nvPr/>
        </p:nvSpPr>
        <p:spPr>
          <a:xfrm flipH="1">
            <a:off x="3639721" y="2942793"/>
            <a:ext cx="1404096" cy="19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558C9D0-8723-4C56-94E8-EE0CDF6AA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414" y="1804807"/>
            <a:ext cx="1872581" cy="1800000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416E2727-B99C-496B-9E93-D153D2DC9A2E}"/>
              </a:ext>
            </a:extLst>
          </p:cNvPr>
          <p:cNvSpPr txBox="1"/>
          <p:nvPr/>
        </p:nvSpPr>
        <p:spPr>
          <a:xfrm>
            <a:off x="323528" y="3748970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3-Phosphoglycerat</a:t>
            </a:r>
          </a:p>
        </p:txBody>
      </p:sp>
      <p:sp>
        <p:nvSpPr>
          <p:cNvPr id="18" name="Pfeil: nach links 17">
            <a:extLst>
              <a:ext uri="{FF2B5EF4-FFF2-40B4-BE49-F238E27FC236}">
                <a16:creationId xmlns:a16="http://schemas.microsoft.com/office/drawing/2014/main" id="{09E1999F-7D75-4C31-B48F-74380B9E0F55}"/>
              </a:ext>
            </a:extLst>
          </p:cNvPr>
          <p:cNvSpPr/>
          <p:nvPr/>
        </p:nvSpPr>
        <p:spPr>
          <a:xfrm rot="10800000">
            <a:off x="899592" y="5685348"/>
            <a:ext cx="792088" cy="369332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F26BD72-F22E-493B-8E84-A209D93CF03A}"/>
              </a:ext>
            </a:extLst>
          </p:cNvPr>
          <p:cNvSpPr txBox="1"/>
          <p:nvPr/>
        </p:nvSpPr>
        <p:spPr>
          <a:xfrm>
            <a:off x="1691681" y="5672679"/>
            <a:ext cx="6669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Die Phosphorylgruppe ändert ihre Position.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C052881-599B-432C-9745-5A7F385FCC08}"/>
              </a:ext>
            </a:extLst>
          </p:cNvPr>
          <p:cNvSpPr txBox="1"/>
          <p:nvPr/>
        </p:nvSpPr>
        <p:spPr>
          <a:xfrm>
            <a:off x="5148064" y="3748970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2-Phosphoglycerat</a:t>
            </a:r>
          </a:p>
        </p:txBody>
      </p:sp>
    </p:spTree>
    <p:extLst>
      <p:ext uri="{BB962C8B-B14F-4D97-AF65-F5344CB8AC3E}">
        <p14:creationId xmlns:p14="http://schemas.microsoft.com/office/powerpoint/2010/main" val="178540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1710F0-43F2-4B73-A048-28A73E1CC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/>
              <a:t>Abspaltung von Wasser führt zu einer energiereichen </a:t>
            </a:r>
            <a:r>
              <a:rPr lang="de-DE" sz="2800" dirty="0" err="1"/>
              <a:t>Enol</a:t>
            </a:r>
            <a:r>
              <a:rPr lang="de-DE" sz="2800" dirty="0"/>
              <a:t>-Phosphat-Bindung.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1769276-A2FF-43B1-88A9-9858EB2EF8CF}"/>
              </a:ext>
            </a:extLst>
          </p:cNvPr>
          <p:cNvSpPr txBox="1"/>
          <p:nvPr/>
        </p:nvSpPr>
        <p:spPr>
          <a:xfrm>
            <a:off x="7730781" y="3429000"/>
            <a:ext cx="1260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H</a:t>
            </a:r>
            <a:r>
              <a:rPr lang="de-DE" sz="2400" baseline="-25000" dirty="0"/>
              <a:t>2</a:t>
            </a:r>
            <a:r>
              <a:rPr lang="de-DE" sz="2400" dirty="0"/>
              <a:t>O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4156509-C436-4788-B6D5-FF0936C1208C}"/>
              </a:ext>
            </a:extLst>
          </p:cNvPr>
          <p:cNvSpPr txBox="1"/>
          <p:nvPr/>
        </p:nvSpPr>
        <p:spPr>
          <a:xfrm>
            <a:off x="3311884" y="2330116"/>
            <a:ext cx="2131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Enolase</a:t>
            </a: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E7310E04-4295-47D1-875E-F123CE15A615}"/>
              </a:ext>
            </a:extLst>
          </p:cNvPr>
          <p:cNvSpPr/>
          <p:nvPr/>
        </p:nvSpPr>
        <p:spPr>
          <a:xfrm>
            <a:off x="3639721" y="2739854"/>
            <a:ext cx="1404096" cy="19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4C566F8D-477A-40A7-99D4-E8319489C204}"/>
              </a:ext>
            </a:extLst>
          </p:cNvPr>
          <p:cNvSpPr/>
          <p:nvPr/>
        </p:nvSpPr>
        <p:spPr>
          <a:xfrm flipH="1">
            <a:off x="3639721" y="2942793"/>
            <a:ext cx="1404096" cy="19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DB8A602-1A31-40EE-A376-79CC6C9F9023}"/>
              </a:ext>
            </a:extLst>
          </p:cNvPr>
          <p:cNvSpPr txBox="1"/>
          <p:nvPr/>
        </p:nvSpPr>
        <p:spPr>
          <a:xfrm>
            <a:off x="7596336" y="3427718"/>
            <a:ext cx="523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</a:t>
            </a:r>
          </a:p>
        </p:txBody>
      </p:sp>
      <p:sp>
        <p:nvSpPr>
          <p:cNvPr id="18" name="Pfeil: nach links 17">
            <a:extLst>
              <a:ext uri="{FF2B5EF4-FFF2-40B4-BE49-F238E27FC236}">
                <a16:creationId xmlns:a16="http://schemas.microsoft.com/office/drawing/2014/main" id="{09E1999F-7D75-4C31-B48F-74380B9E0F55}"/>
              </a:ext>
            </a:extLst>
          </p:cNvPr>
          <p:cNvSpPr/>
          <p:nvPr/>
        </p:nvSpPr>
        <p:spPr>
          <a:xfrm rot="10800000">
            <a:off x="683568" y="5578789"/>
            <a:ext cx="792088" cy="369332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F26BD72-F22E-493B-8E84-A209D93CF03A}"/>
              </a:ext>
            </a:extLst>
          </p:cNvPr>
          <p:cNvSpPr txBox="1"/>
          <p:nvPr/>
        </p:nvSpPr>
        <p:spPr>
          <a:xfrm>
            <a:off x="1547241" y="4802376"/>
            <a:ext cx="71740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Die Lyase Enolase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spaltet Wasser unter Bildung einer Doppelbindung 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erzeugt so ein instabiles Molekül mit hohem </a:t>
            </a:r>
            <a:r>
              <a:rPr lang="de-DE" sz="2400" dirty="0" err="1"/>
              <a:t>Phosphorylgruppenübertragungspotential</a:t>
            </a:r>
            <a:r>
              <a:rPr lang="de-DE" sz="2400" dirty="0"/>
              <a:t> ( </a:t>
            </a:r>
            <a:r>
              <a:rPr lang="de-DE" sz="2400" dirty="0">
                <a:latin typeface="Symbol" panose="05050102010706020507" pitchFamily="18" charset="2"/>
              </a:rPr>
              <a:t>D</a:t>
            </a:r>
            <a:r>
              <a:rPr lang="de-DE" sz="2400" dirty="0"/>
              <a:t>G =-62 kJ/</a:t>
            </a:r>
            <a:r>
              <a:rPr lang="de-DE" sz="2400" dirty="0" err="1"/>
              <a:t>mol</a:t>
            </a:r>
            <a:r>
              <a:rPr lang="de-DE" sz="2400" dirty="0"/>
              <a:t>)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CABE6ED-55D1-474E-95E8-5F15031D8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762" y="2183990"/>
            <a:ext cx="2426866" cy="1800000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F3A29D8D-1620-47CD-BFF4-1F50EA050A0F}"/>
              </a:ext>
            </a:extLst>
          </p:cNvPr>
          <p:cNvSpPr txBox="1"/>
          <p:nvPr/>
        </p:nvSpPr>
        <p:spPr>
          <a:xfrm>
            <a:off x="5147019" y="4123418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Phosphoenolpyruvat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886F754-DF65-4D05-AB16-E385F68A72E5}"/>
              </a:ext>
            </a:extLst>
          </p:cNvPr>
          <p:cNvSpPr txBox="1"/>
          <p:nvPr/>
        </p:nvSpPr>
        <p:spPr>
          <a:xfrm>
            <a:off x="323528" y="4149080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2-Phosphoglycerat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66BE4309-7CA7-4C4E-9E12-D60FAA8A3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195" y="1823990"/>
            <a:ext cx="2185019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401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xplosion: 8 Zacken 23">
            <a:extLst>
              <a:ext uri="{FF2B5EF4-FFF2-40B4-BE49-F238E27FC236}">
                <a16:creationId xmlns:a16="http://schemas.microsoft.com/office/drawing/2014/main" id="{4C06B6B1-7B70-4B5B-81A9-30C70FCA8DBD}"/>
              </a:ext>
            </a:extLst>
          </p:cNvPr>
          <p:cNvSpPr/>
          <p:nvPr/>
        </p:nvSpPr>
        <p:spPr>
          <a:xfrm>
            <a:off x="7668574" y="2852710"/>
            <a:ext cx="1058539" cy="1013767"/>
          </a:xfrm>
          <a:prstGeom prst="irregularSeal1">
            <a:avLst/>
          </a:prstGeom>
          <a:solidFill>
            <a:srgbClr val="FFC000">
              <a:alpha val="69804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1710F0-43F2-4B73-A048-28A73E1CC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537" y="240039"/>
            <a:ext cx="8229600" cy="1143000"/>
          </a:xfrm>
        </p:spPr>
        <p:txBody>
          <a:bodyPr>
            <a:noAutofit/>
          </a:bodyPr>
          <a:lstStyle/>
          <a:p>
            <a:r>
              <a:rPr lang="de-DE" sz="2800" dirty="0"/>
              <a:t>Im letzten Schritt der Glykolyse wird abermals Energie gewonnen.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4156509-C436-4788-B6D5-FF0936C1208C}"/>
              </a:ext>
            </a:extLst>
          </p:cNvPr>
          <p:cNvSpPr txBox="1"/>
          <p:nvPr/>
        </p:nvSpPr>
        <p:spPr>
          <a:xfrm>
            <a:off x="3956131" y="2160838"/>
            <a:ext cx="2131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Pyruvatkinase</a:t>
            </a:r>
            <a:endParaRPr lang="de-DE" sz="2000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E7310E04-4295-47D1-875E-F123CE15A615}"/>
              </a:ext>
            </a:extLst>
          </p:cNvPr>
          <p:cNvSpPr/>
          <p:nvPr/>
        </p:nvSpPr>
        <p:spPr>
          <a:xfrm>
            <a:off x="4283968" y="2570576"/>
            <a:ext cx="1404096" cy="1933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DB8A602-1A31-40EE-A376-79CC6C9F9023}"/>
              </a:ext>
            </a:extLst>
          </p:cNvPr>
          <p:cNvSpPr txBox="1"/>
          <p:nvPr/>
        </p:nvSpPr>
        <p:spPr>
          <a:xfrm>
            <a:off x="7092280" y="3140968"/>
            <a:ext cx="523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416E2727-B99C-496B-9E93-D153D2DC9A2E}"/>
              </a:ext>
            </a:extLst>
          </p:cNvPr>
          <p:cNvSpPr txBox="1"/>
          <p:nvPr/>
        </p:nvSpPr>
        <p:spPr>
          <a:xfrm>
            <a:off x="5940152" y="3602633"/>
            <a:ext cx="1883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Pyruvat</a:t>
            </a:r>
          </a:p>
        </p:txBody>
      </p:sp>
      <p:sp>
        <p:nvSpPr>
          <p:cNvPr id="18" name="Pfeil: nach links 17">
            <a:extLst>
              <a:ext uri="{FF2B5EF4-FFF2-40B4-BE49-F238E27FC236}">
                <a16:creationId xmlns:a16="http://schemas.microsoft.com/office/drawing/2014/main" id="{09E1999F-7D75-4C31-B48F-74380B9E0F55}"/>
              </a:ext>
            </a:extLst>
          </p:cNvPr>
          <p:cNvSpPr/>
          <p:nvPr/>
        </p:nvSpPr>
        <p:spPr>
          <a:xfrm rot="10800000">
            <a:off x="683568" y="5191846"/>
            <a:ext cx="792088" cy="369332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F26BD72-F22E-493B-8E84-A209D93CF03A}"/>
              </a:ext>
            </a:extLst>
          </p:cNvPr>
          <p:cNvSpPr txBox="1"/>
          <p:nvPr/>
        </p:nvSpPr>
        <p:spPr>
          <a:xfrm>
            <a:off x="1553071" y="4961014"/>
            <a:ext cx="71740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Übertragung des Phosphorylgruppe auf ADP führt zur ATP-Bildung (Substratkettenphosphorylierung).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CABE6ED-55D1-474E-95E8-5F15031D8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628800"/>
            <a:ext cx="2426866" cy="1800000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F3A29D8D-1620-47CD-BFF4-1F50EA050A0F}"/>
              </a:ext>
            </a:extLst>
          </p:cNvPr>
          <p:cNvSpPr txBox="1"/>
          <p:nvPr/>
        </p:nvSpPr>
        <p:spPr>
          <a:xfrm>
            <a:off x="107504" y="3599518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Phosphoenolpyruvat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273C72E-58C8-4865-A193-E74F6DE8E65A}"/>
              </a:ext>
            </a:extLst>
          </p:cNvPr>
          <p:cNvSpPr txBox="1"/>
          <p:nvPr/>
        </p:nvSpPr>
        <p:spPr>
          <a:xfrm>
            <a:off x="2843808" y="3068960"/>
            <a:ext cx="1260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ADP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B910A58-343B-422C-9DBB-D432652B4BAA}"/>
              </a:ext>
            </a:extLst>
          </p:cNvPr>
          <p:cNvSpPr txBox="1"/>
          <p:nvPr/>
        </p:nvSpPr>
        <p:spPr>
          <a:xfrm>
            <a:off x="2627283" y="3068960"/>
            <a:ext cx="523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33729C9-AE5E-4A59-9ED3-F1239871C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1705" y="1585238"/>
            <a:ext cx="1299130" cy="180000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9946DF2C-43A6-4F22-A5FE-9AFAF22CCCCF}"/>
              </a:ext>
            </a:extLst>
          </p:cNvPr>
          <p:cNvSpPr txBox="1"/>
          <p:nvPr/>
        </p:nvSpPr>
        <p:spPr>
          <a:xfrm>
            <a:off x="7567541" y="3095274"/>
            <a:ext cx="1260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ATP</a:t>
            </a: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B80ADA39-44C0-4719-AAF1-85463CCDE5B9}"/>
              </a:ext>
            </a:extLst>
          </p:cNvPr>
          <p:cNvGrpSpPr/>
          <p:nvPr/>
        </p:nvGrpSpPr>
        <p:grpSpPr>
          <a:xfrm rot="2898218">
            <a:off x="5131719" y="1994285"/>
            <a:ext cx="1088337" cy="420450"/>
            <a:chOff x="3083646" y="3740453"/>
            <a:chExt cx="1088337" cy="420450"/>
          </a:xfrm>
        </p:grpSpPr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CA3656CB-135A-4D6B-9DC0-3C26AB7891D3}"/>
                </a:ext>
              </a:extLst>
            </p:cNvPr>
            <p:cNvCxnSpPr>
              <a:cxnSpLocks/>
            </p:cNvCxnSpPr>
            <p:nvPr/>
          </p:nvCxnSpPr>
          <p:spPr>
            <a:xfrm>
              <a:off x="3331475" y="3926121"/>
              <a:ext cx="840508" cy="98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BFCCF044-8EC9-4593-BB72-40D069AF1BB8}"/>
                </a:ext>
              </a:extLst>
            </p:cNvPr>
            <p:cNvCxnSpPr>
              <a:cxnSpLocks/>
            </p:cNvCxnSpPr>
            <p:nvPr/>
          </p:nvCxnSpPr>
          <p:spPr>
            <a:xfrm>
              <a:off x="3992245" y="3926000"/>
              <a:ext cx="0" cy="234903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9C52D8E5-1E22-48DA-818B-A764919E5FF1}"/>
                </a:ext>
              </a:extLst>
            </p:cNvPr>
            <p:cNvCxnSpPr>
              <a:cxnSpLocks/>
            </p:cNvCxnSpPr>
            <p:nvPr/>
          </p:nvCxnSpPr>
          <p:spPr>
            <a:xfrm>
              <a:off x="4123188" y="3926000"/>
              <a:ext cx="0" cy="150852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AEC4AE31-0420-4C65-8477-D1F70664D74B}"/>
                </a:ext>
              </a:extLst>
            </p:cNvPr>
            <p:cNvCxnSpPr>
              <a:cxnSpLocks/>
            </p:cNvCxnSpPr>
            <p:nvPr/>
          </p:nvCxnSpPr>
          <p:spPr>
            <a:xfrm>
              <a:off x="3908194" y="3926000"/>
              <a:ext cx="0" cy="150852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DC8848C0-ADCF-42BE-BEDE-50F1239E7986}"/>
                </a:ext>
              </a:extLst>
            </p:cNvPr>
            <p:cNvGrpSpPr/>
            <p:nvPr/>
          </p:nvGrpSpPr>
          <p:grpSpPr>
            <a:xfrm>
              <a:off x="3083646" y="3740453"/>
              <a:ext cx="314216" cy="371814"/>
              <a:chOff x="3276151" y="3017572"/>
              <a:chExt cx="538390" cy="637080"/>
            </a:xfrm>
          </p:grpSpPr>
          <p:sp>
            <p:nvSpPr>
              <p:cNvPr id="30" name="Kreis: nicht ausgefüllt 29">
                <a:extLst>
                  <a:ext uri="{FF2B5EF4-FFF2-40B4-BE49-F238E27FC236}">
                    <a16:creationId xmlns:a16="http://schemas.microsoft.com/office/drawing/2014/main" id="{4CF5118B-84F3-4B1F-B533-E0905212B5EB}"/>
                  </a:ext>
                </a:extLst>
              </p:cNvPr>
              <p:cNvSpPr/>
              <p:nvPr/>
            </p:nvSpPr>
            <p:spPr>
              <a:xfrm>
                <a:off x="3276151" y="3220789"/>
                <a:ext cx="323741" cy="230647"/>
              </a:xfrm>
              <a:prstGeom prst="donu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1" name="Gruppieren 30">
                <a:extLst>
                  <a:ext uri="{FF2B5EF4-FFF2-40B4-BE49-F238E27FC236}">
                    <a16:creationId xmlns:a16="http://schemas.microsoft.com/office/drawing/2014/main" id="{A8E953E1-861F-4F5F-9525-3596B46BF601}"/>
                  </a:ext>
                </a:extLst>
              </p:cNvPr>
              <p:cNvGrpSpPr/>
              <p:nvPr/>
            </p:nvGrpSpPr>
            <p:grpSpPr>
              <a:xfrm>
                <a:off x="3490800" y="3017572"/>
                <a:ext cx="323741" cy="637080"/>
                <a:chOff x="3490800" y="2978049"/>
                <a:chExt cx="323741" cy="637080"/>
              </a:xfrm>
            </p:grpSpPr>
            <p:sp>
              <p:nvSpPr>
                <p:cNvPr id="32" name="Kreis: nicht ausgefüllt 31">
                  <a:extLst>
                    <a:ext uri="{FF2B5EF4-FFF2-40B4-BE49-F238E27FC236}">
                      <a16:creationId xmlns:a16="http://schemas.microsoft.com/office/drawing/2014/main" id="{1F9A5DB9-1BE1-4383-B3B1-6449D7FAB711}"/>
                    </a:ext>
                  </a:extLst>
                </p:cNvPr>
                <p:cNvSpPr/>
                <p:nvPr/>
              </p:nvSpPr>
              <p:spPr>
                <a:xfrm>
                  <a:off x="3490800" y="3263628"/>
                  <a:ext cx="323741" cy="351501"/>
                </a:xfrm>
                <a:prstGeom prst="donu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Kreis: nicht ausgefüllt 32">
                  <a:extLst>
                    <a:ext uri="{FF2B5EF4-FFF2-40B4-BE49-F238E27FC236}">
                      <a16:creationId xmlns:a16="http://schemas.microsoft.com/office/drawing/2014/main" id="{7BDC7E20-0AC3-4C6D-9861-27B93629A9CE}"/>
                    </a:ext>
                  </a:extLst>
                </p:cNvPr>
                <p:cNvSpPr/>
                <p:nvPr/>
              </p:nvSpPr>
              <p:spPr>
                <a:xfrm>
                  <a:off x="3490800" y="2978049"/>
                  <a:ext cx="323741" cy="351501"/>
                </a:xfrm>
                <a:prstGeom prst="donu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7987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Explosion: 8 Zacken 130">
            <a:extLst>
              <a:ext uri="{FF2B5EF4-FFF2-40B4-BE49-F238E27FC236}">
                <a16:creationId xmlns:a16="http://schemas.microsoft.com/office/drawing/2014/main" id="{71524EE3-10BC-494C-AAB7-500C9DBBE907}"/>
              </a:ext>
            </a:extLst>
          </p:cNvPr>
          <p:cNvSpPr/>
          <p:nvPr/>
        </p:nvSpPr>
        <p:spPr>
          <a:xfrm>
            <a:off x="722599" y="4965990"/>
            <a:ext cx="432048" cy="276999"/>
          </a:xfrm>
          <a:prstGeom prst="irregularSeal1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Explosion: 8 Zacken 3">
            <a:extLst>
              <a:ext uri="{FF2B5EF4-FFF2-40B4-BE49-F238E27FC236}">
                <a16:creationId xmlns:a16="http://schemas.microsoft.com/office/drawing/2014/main" id="{89F4CD96-22C4-4B62-ACC5-BB32B1898F7D}"/>
              </a:ext>
            </a:extLst>
          </p:cNvPr>
          <p:cNvSpPr/>
          <p:nvPr/>
        </p:nvSpPr>
        <p:spPr>
          <a:xfrm>
            <a:off x="5867107" y="4971081"/>
            <a:ext cx="432048" cy="276999"/>
          </a:xfrm>
          <a:prstGeom prst="irregularSeal1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421B91-87B3-40C2-9336-D1F7A4C27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370" y="91702"/>
            <a:ext cx="8229600" cy="906087"/>
          </a:xfrm>
        </p:spPr>
        <p:txBody>
          <a:bodyPr>
            <a:normAutofit/>
          </a:bodyPr>
          <a:lstStyle/>
          <a:p>
            <a:r>
              <a:rPr lang="de-DE" sz="3200" dirty="0"/>
              <a:t>Zusammenfassung</a:t>
            </a:r>
          </a:p>
        </p:txBody>
      </p: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2175FD8B-FD88-4BA0-9C4B-735FC0F45632}"/>
              </a:ext>
            </a:extLst>
          </p:cNvPr>
          <p:cNvGrpSpPr/>
          <p:nvPr/>
        </p:nvGrpSpPr>
        <p:grpSpPr>
          <a:xfrm>
            <a:off x="103052" y="5373336"/>
            <a:ext cx="7691946" cy="1080000"/>
            <a:chOff x="103052" y="5299311"/>
            <a:chExt cx="7691946" cy="1080000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0545027F-30BB-436D-83A1-0BBE38703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689" y="5299311"/>
              <a:ext cx="936309" cy="1080000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39F1F687-96E6-4F32-A2E3-7B6A4766E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11239" y="5299311"/>
              <a:ext cx="940944" cy="1080000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637354B0-D135-4F4A-AC6E-7E7512366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86786" y="5299311"/>
              <a:ext cx="913133" cy="1080000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A7AA759F-5641-4D82-A1FC-6E7582C84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0910" y="5299311"/>
              <a:ext cx="1069254" cy="1080000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F4CF9BB9-ED30-4DB5-9499-1CC4E2727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052" y="5299311"/>
              <a:ext cx="779478" cy="1080000"/>
            </a:xfrm>
            <a:prstGeom prst="rect">
              <a:avLst/>
            </a:prstGeom>
          </p:spPr>
        </p:pic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5B427A60-411D-472F-905C-D09A788412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153" y="1196752"/>
            <a:ext cx="928193" cy="10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439BABF-5F62-4F5F-AB0A-BC86730586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15724" y="1196752"/>
            <a:ext cx="1910399" cy="10800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4F415FF-5BE9-4E0B-BF3B-B559EC09BC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08309" y="1196752"/>
            <a:ext cx="1123373" cy="1080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F0416C2-05C4-4C10-8C87-3022DE8493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32328" y="1196752"/>
            <a:ext cx="1689600" cy="1080000"/>
          </a:xfrm>
          <a:prstGeom prst="rect">
            <a:avLst/>
          </a:prstGeom>
        </p:spPr>
      </p:pic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AD0979F8-9340-4406-A146-520A64F31146}"/>
              </a:ext>
            </a:extLst>
          </p:cNvPr>
          <p:cNvGrpSpPr/>
          <p:nvPr/>
        </p:nvGrpSpPr>
        <p:grpSpPr>
          <a:xfrm>
            <a:off x="6471315" y="2636912"/>
            <a:ext cx="620965" cy="821781"/>
            <a:chOff x="6559418" y="2548589"/>
            <a:chExt cx="620965" cy="821781"/>
          </a:xfrm>
        </p:grpSpPr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4F4DECDC-11D8-49CD-B74E-8350647FCBD7}"/>
                </a:ext>
              </a:extLst>
            </p:cNvPr>
            <p:cNvGrpSpPr/>
            <p:nvPr/>
          </p:nvGrpSpPr>
          <p:grpSpPr>
            <a:xfrm>
              <a:off x="6705595" y="2548589"/>
              <a:ext cx="326360" cy="310862"/>
              <a:chOff x="7269976" y="2604095"/>
              <a:chExt cx="326360" cy="310862"/>
            </a:xfrm>
          </p:grpSpPr>
          <p:cxnSp>
            <p:nvCxnSpPr>
              <p:cNvPr id="61" name="Gerader Verbinder 60">
                <a:extLst>
                  <a:ext uri="{FF2B5EF4-FFF2-40B4-BE49-F238E27FC236}">
                    <a16:creationId xmlns:a16="http://schemas.microsoft.com/office/drawing/2014/main" id="{63D72FFF-3905-4E07-A147-2E3C08E144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9976" y="2914957"/>
                <a:ext cx="32636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Gerader Verbinder 62">
                <a:extLst>
                  <a:ext uri="{FF2B5EF4-FFF2-40B4-BE49-F238E27FC236}">
                    <a16:creationId xmlns:a16="http://schemas.microsoft.com/office/drawing/2014/main" id="{BB763E7D-8392-4B2B-9138-26BF97A3F4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431924" y="2604095"/>
                <a:ext cx="2464" cy="31086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90FAE579-7085-4F7E-B579-7E2EDDD93D9A}"/>
                </a:ext>
              </a:extLst>
            </p:cNvPr>
            <p:cNvGrpSpPr/>
            <p:nvPr/>
          </p:nvGrpSpPr>
          <p:grpSpPr>
            <a:xfrm rot="1200000">
              <a:off x="6559418" y="2830427"/>
              <a:ext cx="62781" cy="535172"/>
              <a:chOff x="6646214" y="2856460"/>
              <a:chExt cx="62781" cy="535172"/>
            </a:xfrm>
          </p:grpSpPr>
          <p:cxnSp>
            <p:nvCxnSpPr>
              <p:cNvPr id="49" name="Gerade Verbindung mit Pfeil 48">
                <a:extLst>
                  <a:ext uri="{FF2B5EF4-FFF2-40B4-BE49-F238E27FC236}">
                    <a16:creationId xmlns:a16="http://schemas.microsoft.com/office/drawing/2014/main" id="{686DA104-87C1-4CB6-889B-E163B246D0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08995" y="2856460"/>
                <a:ext cx="0" cy="5351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mit Pfeil 67">
                <a:extLst>
                  <a:ext uri="{FF2B5EF4-FFF2-40B4-BE49-F238E27FC236}">
                    <a16:creationId xmlns:a16="http://schemas.microsoft.com/office/drawing/2014/main" id="{18C3E938-E31F-4D0B-83E2-5DB5A3CB33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46214" y="2856460"/>
                <a:ext cx="0" cy="5351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Gruppieren 85">
              <a:extLst>
                <a:ext uri="{FF2B5EF4-FFF2-40B4-BE49-F238E27FC236}">
                  <a16:creationId xmlns:a16="http://schemas.microsoft.com/office/drawing/2014/main" id="{D55BD647-893E-4444-AC16-E140A05B6A1A}"/>
                </a:ext>
              </a:extLst>
            </p:cNvPr>
            <p:cNvGrpSpPr/>
            <p:nvPr/>
          </p:nvGrpSpPr>
          <p:grpSpPr>
            <a:xfrm rot="-1200000">
              <a:off x="7120058" y="2829846"/>
              <a:ext cx="60325" cy="540524"/>
              <a:chOff x="7031955" y="2838074"/>
              <a:chExt cx="60325" cy="535172"/>
            </a:xfrm>
          </p:grpSpPr>
          <p:cxnSp>
            <p:nvCxnSpPr>
              <p:cNvPr id="59" name="Gerade Verbindung mit Pfeil 58">
                <a:extLst>
                  <a:ext uri="{FF2B5EF4-FFF2-40B4-BE49-F238E27FC236}">
                    <a16:creationId xmlns:a16="http://schemas.microsoft.com/office/drawing/2014/main" id="{839F6847-EE5F-4AB6-872D-F907F5227A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31955" y="2838074"/>
                <a:ext cx="0" cy="5351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mit Pfeil 68">
                <a:extLst>
                  <a:ext uri="{FF2B5EF4-FFF2-40B4-BE49-F238E27FC236}">
                    <a16:creationId xmlns:a16="http://schemas.microsoft.com/office/drawing/2014/main" id="{060B9339-7319-41EA-8824-E3A95EB927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92280" y="2838074"/>
                <a:ext cx="0" cy="5351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10" name="Grafik 9">
            <a:extLst>
              <a:ext uri="{FF2B5EF4-FFF2-40B4-BE49-F238E27FC236}">
                <a16:creationId xmlns:a16="http://schemas.microsoft.com/office/drawing/2014/main" id="{EEDD947F-86F9-4CA8-B10B-3083181DFD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84020" y="3207595"/>
            <a:ext cx="987150" cy="1080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EDCB855-595A-4179-ADA6-358B887372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78920" y="3207595"/>
            <a:ext cx="892562" cy="1080000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609761F5-C960-4EEA-B9CF-B73B1157F851}"/>
              </a:ext>
            </a:extLst>
          </p:cNvPr>
          <p:cNvSpPr txBox="1"/>
          <p:nvPr/>
        </p:nvSpPr>
        <p:spPr>
          <a:xfrm>
            <a:off x="5442736" y="3456212"/>
            <a:ext cx="1064183" cy="569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Glycerin-aldehyd-3-phosphat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9CEEEB7-1078-4B67-B9E2-A467203A4C40}"/>
              </a:ext>
            </a:extLst>
          </p:cNvPr>
          <p:cNvSpPr txBox="1"/>
          <p:nvPr/>
        </p:nvSpPr>
        <p:spPr>
          <a:xfrm>
            <a:off x="7114857" y="3456212"/>
            <a:ext cx="1064183" cy="569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Dihydroxyaceton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-phosphat</a:t>
            </a:r>
          </a:p>
        </p:txBody>
      </p: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5D32F8ED-3553-44DC-8EA3-095A5F359915}"/>
              </a:ext>
            </a:extLst>
          </p:cNvPr>
          <p:cNvGrpSpPr/>
          <p:nvPr/>
        </p:nvGrpSpPr>
        <p:grpSpPr>
          <a:xfrm>
            <a:off x="6511697" y="3675252"/>
            <a:ext cx="540000" cy="72343"/>
            <a:chOff x="4470801" y="5575180"/>
            <a:chExt cx="698295" cy="45163"/>
          </a:xfrm>
        </p:grpSpPr>
        <p:cxnSp>
          <p:nvCxnSpPr>
            <p:cNvPr id="93" name="Gerade Verbindung mit Pfeil 92">
              <a:extLst>
                <a:ext uri="{FF2B5EF4-FFF2-40B4-BE49-F238E27FC236}">
                  <a16:creationId xmlns:a16="http://schemas.microsoft.com/office/drawing/2014/main" id="{DE8B66E5-59F7-4C69-82EC-DB83797DA2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801" y="5575180"/>
              <a:ext cx="6982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Gerade Verbindung mit Pfeil 93">
              <a:extLst>
                <a:ext uri="{FF2B5EF4-FFF2-40B4-BE49-F238E27FC236}">
                  <a16:creationId xmlns:a16="http://schemas.microsoft.com/office/drawing/2014/main" id="{68E2BCB6-0539-424C-8927-EA440AE3AA45}"/>
                </a:ext>
              </a:extLst>
            </p:cNvPr>
            <p:cNvCxnSpPr>
              <a:cxnSpLocks/>
            </p:cNvCxnSpPr>
            <p:nvPr/>
          </p:nvCxnSpPr>
          <p:spPr>
            <a:xfrm>
              <a:off x="4470801" y="5620343"/>
              <a:ext cx="6982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D35C227B-3F03-4954-85CC-5E5D4999CF07}"/>
              </a:ext>
            </a:extLst>
          </p:cNvPr>
          <p:cNvGrpSpPr/>
          <p:nvPr/>
        </p:nvGrpSpPr>
        <p:grpSpPr>
          <a:xfrm>
            <a:off x="516863" y="2293165"/>
            <a:ext cx="6962556" cy="415755"/>
            <a:chOff x="516863" y="2221157"/>
            <a:chExt cx="6962556" cy="415755"/>
          </a:xfrm>
        </p:grpSpPr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157EC2B4-BE26-4A8A-A5A7-B3DD4B5FA931}"/>
                </a:ext>
              </a:extLst>
            </p:cNvPr>
            <p:cNvSpPr txBox="1"/>
            <p:nvPr/>
          </p:nvSpPr>
          <p:spPr>
            <a:xfrm>
              <a:off x="516863" y="2259757"/>
              <a:ext cx="8674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Glucose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82C36760-831A-445C-8DE7-60130185D2B3}"/>
                </a:ext>
              </a:extLst>
            </p:cNvPr>
            <p:cNvSpPr txBox="1"/>
            <p:nvPr/>
          </p:nvSpPr>
          <p:spPr>
            <a:xfrm>
              <a:off x="6163415" y="2221157"/>
              <a:ext cx="1316004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Fructose-1,6-bisphosphat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BCBB5D88-C307-40F9-A732-6BB40E2338D9}"/>
                </a:ext>
              </a:extLst>
            </p:cNvPr>
            <p:cNvSpPr txBox="1"/>
            <p:nvPr/>
          </p:nvSpPr>
          <p:spPr>
            <a:xfrm>
              <a:off x="2379366" y="2221157"/>
              <a:ext cx="1069529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Glucose-6-phosphat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59E7BBDF-BDED-4D89-9144-9F61F33C6D49}"/>
                </a:ext>
              </a:extLst>
            </p:cNvPr>
            <p:cNvSpPr txBox="1"/>
            <p:nvPr/>
          </p:nvSpPr>
          <p:spPr>
            <a:xfrm>
              <a:off x="3982621" y="2221157"/>
              <a:ext cx="1185729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Fructose-6-phosphat</a:t>
              </a:r>
            </a:p>
          </p:txBody>
        </p:sp>
        <p:grpSp>
          <p:nvGrpSpPr>
            <p:cNvPr id="71" name="Gruppieren 70">
              <a:extLst>
                <a:ext uri="{FF2B5EF4-FFF2-40B4-BE49-F238E27FC236}">
                  <a16:creationId xmlns:a16="http://schemas.microsoft.com/office/drawing/2014/main" id="{DB4CDE6E-6BD7-47CB-A578-2870D2AD2115}"/>
                </a:ext>
              </a:extLst>
            </p:cNvPr>
            <p:cNvGrpSpPr/>
            <p:nvPr/>
          </p:nvGrpSpPr>
          <p:grpSpPr>
            <a:xfrm>
              <a:off x="3445758" y="2406453"/>
              <a:ext cx="540000" cy="45163"/>
              <a:chOff x="4470801" y="5575180"/>
              <a:chExt cx="698295" cy="45163"/>
            </a:xfrm>
          </p:grpSpPr>
          <p:cxnSp>
            <p:nvCxnSpPr>
              <p:cNvPr id="72" name="Gerade Verbindung mit Pfeil 71">
                <a:extLst>
                  <a:ext uri="{FF2B5EF4-FFF2-40B4-BE49-F238E27FC236}">
                    <a16:creationId xmlns:a16="http://schemas.microsoft.com/office/drawing/2014/main" id="{B444DD2A-B141-41AE-A5C6-8FAC3436B2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70801" y="5575180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Gerade Verbindung mit Pfeil 72">
                <a:extLst>
                  <a:ext uri="{FF2B5EF4-FFF2-40B4-BE49-F238E27FC236}">
                    <a16:creationId xmlns:a16="http://schemas.microsoft.com/office/drawing/2014/main" id="{7060D8B3-8A92-44D0-A3B6-0121280588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0801" y="5620343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E312B98A-6158-4E8C-906C-1F0487F97181}"/>
                </a:ext>
              </a:extLst>
            </p:cNvPr>
            <p:cNvGrpSpPr/>
            <p:nvPr/>
          </p:nvGrpSpPr>
          <p:grpSpPr>
            <a:xfrm>
              <a:off x="1609557" y="2250003"/>
              <a:ext cx="554262" cy="358063"/>
              <a:chOff x="5957930" y="1822300"/>
              <a:chExt cx="554262" cy="358063"/>
            </a:xfrm>
          </p:grpSpPr>
          <p:pic>
            <p:nvPicPr>
              <p:cNvPr id="82" name="Grafik 81">
                <a:extLst>
                  <a:ext uri="{FF2B5EF4-FFF2-40B4-BE49-F238E27FC236}">
                    <a16:creationId xmlns:a16="http://schemas.microsoft.com/office/drawing/2014/main" id="{8748DC98-D52E-42D2-90FB-EAAB2B3ABA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flipH="1">
                <a:off x="5957930" y="1822300"/>
                <a:ext cx="493160" cy="358063"/>
              </a:xfrm>
              <a:prstGeom prst="rect">
                <a:avLst/>
              </a:prstGeom>
            </p:spPr>
          </p:pic>
          <p:cxnSp>
            <p:nvCxnSpPr>
              <p:cNvPr id="83" name="Gerade Verbindung mit Pfeil 82">
                <a:extLst>
                  <a:ext uri="{FF2B5EF4-FFF2-40B4-BE49-F238E27FC236}">
                    <a16:creationId xmlns:a16="http://schemas.microsoft.com/office/drawing/2014/main" id="{52A775B0-7022-481C-8DB2-49D8D0EA55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2192" y="2093805"/>
                <a:ext cx="5400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uppieren 79">
              <a:extLst>
                <a:ext uri="{FF2B5EF4-FFF2-40B4-BE49-F238E27FC236}">
                  <a16:creationId xmlns:a16="http://schemas.microsoft.com/office/drawing/2014/main" id="{594A7C1F-BA4F-41F8-B922-AF684FB0A51C}"/>
                </a:ext>
              </a:extLst>
            </p:cNvPr>
            <p:cNvGrpSpPr/>
            <p:nvPr/>
          </p:nvGrpSpPr>
          <p:grpSpPr>
            <a:xfrm>
              <a:off x="5304889" y="2225610"/>
              <a:ext cx="629779" cy="406848"/>
              <a:chOff x="5957930" y="1822300"/>
              <a:chExt cx="554262" cy="358063"/>
            </a:xfrm>
          </p:grpSpPr>
          <p:pic>
            <p:nvPicPr>
              <p:cNvPr id="41" name="Grafik 40">
                <a:extLst>
                  <a:ext uri="{FF2B5EF4-FFF2-40B4-BE49-F238E27FC236}">
                    <a16:creationId xmlns:a16="http://schemas.microsoft.com/office/drawing/2014/main" id="{5A196526-2027-415B-93AE-0C5CBD819A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flipH="1">
                <a:off x="5957930" y="1822300"/>
                <a:ext cx="493160" cy="358063"/>
              </a:xfrm>
              <a:prstGeom prst="rect">
                <a:avLst/>
              </a:prstGeom>
            </p:spPr>
          </p:pic>
          <p:cxnSp>
            <p:nvCxnSpPr>
              <p:cNvPr id="79" name="Gerade Verbindung mit Pfeil 78">
                <a:extLst>
                  <a:ext uri="{FF2B5EF4-FFF2-40B4-BE49-F238E27FC236}">
                    <a16:creationId xmlns:a16="http://schemas.microsoft.com/office/drawing/2014/main" id="{6D8EDC4E-044B-4716-A813-A6190BC8E5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2192" y="2093805"/>
                <a:ext cx="5400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176C69D5-A983-4DDB-8488-78956912C33B}"/>
              </a:ext>
            </a:extLst>
          </p:cNvPr>
          <p:cNvGrpSpPr/>
          <p:nvPr/>
        </p:nvGrpSpPr>
        <p:grpSpPr>
          <a:xfrm>
            <a:off x="1344420" y="2180542"/>
            <a:ext cx="1082790" cy="391886"/>
            <a:chOff x="1344420" y="2180542"/>
            <a:chExt cx="1082790" cy="391886"/>
          </a:xfrm>
        </p:grpSpPr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id="{C8B11C9E-0809-4358-BEF7-EB20C3E2AF39}"/>
                </a:ext>
              </a:extLst>
            </p:cNvPr>
            <p:cNvSpPr txBox="1"/>
            <p:nvPr/>
          </p:nvSpPr>
          <p:spPr>
            <a:xfrm>
              <a:off x="1344420" y="2180542"/>
              <a:ext cx="635818" cy="349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ATP</a:t>
              </a: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784B7B1-1568-4B9E-A4DA-FBD7F2D1E174}"/>
                </a:ext>
              </a:extLst>
            </p:cNvPr>
            <p:cNvSpPr txBox="1"/>
            <p:nvPr/>
          </p:nvSpPr>
          <p:spPr>
            <a:xfrm>
              <a:off x="1791392" y="2222717"/>
              <a:ext cx="635818" cy="349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ADP</a:t>
              </a:r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1B29E462-2ECA-4450-91A0-E165C6FFBD97}"/>
              </a:ext>
            </a:extLst>
          </p:cNvPr>
          <p:cNvGrpSpPr/>
          <p:nvPr/>
        </p:nvGrpSpPr>
        <p:grpSpPr>
          <a:xfrm>
            <a:off x="5077595" y="2169016"/>
            <a:ext cx="1101643" cy="346056"/>
            <a:chOff x="5077595" y="2169016"/>
            <a:chExt cx="1101643" cy="346056"/>
          </a:xfrm>
        </p:grpSpPr>
        <p:sp>
          <p:nvSpPr>
            <p:cNvPr id="76" name="Textfeld 75">
              <a:extLst>
                <a:ext uri="{FF2B5EF4-FFF2-40B4-BE49-F238E27FC236}">
                  <a16:creationId xmlns:a16="http://schemas.microsoft.com/office/drawing/2014/main" id="{88F17A7B-1459-4792-8105-19B51ADBC0E8}"/>
                </a:ext>
              </a:extLst>
            </p:cNvPr>
            <p:cNvSpPr txBox="1"/>
            <p:nvPr/>
          </p:nvSpPr>
          <p:spPr>
            <a:xfrm>
              <a:off x="5077595" y="2169016"/>
              <a:ext cx="5595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ATP</a:t>
              </a: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2570881D-E6A2-427F-BAE2-9CEEC132BBA5}"/>
                </a:ext>
              </a:extLst>
            </p:cNvPr>
            <p:cNvSpPr txBox="1"/>
            <p:nvPr/>
          </p:nvSpPr>
          <p:spPr>
            <a:xfrm>
              <a:off x="5543420" y="2207295"/>
              <a:ext cx="6358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ADP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886CE033-09CF-43F1-9501-749B4F074DBA}"/>
              </a:ext>
            </a:extLst>
          </p:cNvPr>
          <p:cNvGrpSpPr/>
          <p:nvPr/>
        </p:nvGrpSpPr>
        <p:grpSpPr>
          <a:xfrm>
            <a:off x="5263144" y="4104284"/>
            <a:ext cx="1328415" cy="692868"/>
            <a:chOff x="5263144" y="4116082"/>
            <a:chExt cx="1328415" cy="692868"/>
          </a:xfrm>
        </p:grpSpPr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BC053A0B-5DA8-4736-8419-9EAB1DE10B08}"/>
                </a:ext>
              </a:extLst>
            </p:cNvPr>
            <p:cNvSpPr txBox="1"/>
            <p:nvPr/>
          </p:nvSpPr>
          <p:spPr>
            <a:xfrm>
              <a:off x="5263144" y="4116082"/>
              <a:ext cx="1137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NAD</a:t>
              </a:r>
              <a:r>
                <a:rPr lang="de-DE" sz="1400" baseline="30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+ PO</a:t>
              </a:r>
              <a:r>
                <a:rPr lang="de-DE" sz="1400" baseline="-25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r>
                <a:rPr lang="de-DE" sz="1400" baseline="30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2-</a:t>
              </a:r>
            </a:p>
          </p:txBody>
        </p: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43464C0B-CBE2-4DEF-A058-7EEB340D1420}"/>
                </a:ext>
              </a:extLst>
            </p:cNvPr>
            <p:cNvSpPr txBox="1"/>
            <p:nvPr/>
          </p:nvSpPr>
          <p:spPr>
            <a:xfrm>
              <a:off x="5516550" y="4501173"/>
              <a:ext cx="985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NADH + H</a:t>
              </a:r>
              <a:r>
                <a:rPr lang="de-DE" sz="1400" baseline="30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de-DE" sz="14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C235735B-2081-463A-9785-72A4B1890DE5}"/>
                </a:ext>
              </a:extLst>
            </p:cNvPr>
            <p:cNvGrpSpPr/>
            <p:nvPr/>
          </p:nvGrpSpPr>
          <p:grpSpPr>
            <a:xfrm>
              <a:off x="6233496" y="4186205"/>
              <a:ext cx="358063" cy="540000"/>
              <a:chOff x="6233496" y="4429292"/>
              <a:chExt cx="358063" cy="540000"/>
            </a:xfrm>
          </p:grpSpPr>
          <p:grpSp>
            <p:nvGrpSpPr>
              <p:cNvPr id="95" name="Gruppieren 94">
                <a:extLst>
                  <a:ext uri="{FF2B5EF4-FFF2-40B4-BE49-F238E27FC236}">
                    <a16:creationId xmlns:a16="http://schemas.microsoft.com/office/drawing/2014/main" id="{F45FF93A-0C93-4F89-8283-5ECAFB358CE9}"/>
                  </a:ext>
                </a:extLst>
              </p:cNvPr>
              <p:cNvGrpSpPr/>
              <p:nvPr/>
            </p:nvGrpSpPr>
            <p:grpSpPr>
              <a:xfrm rot="14261335">
                <a:off x="6259565" y="4676710"/>
                <a:ext cx="540000" cy="45163"/>
                <a:chOff x="4470801" y="5575180"/>
                <a:chExt cx="698295" cy="45163"/>
              </a:xfrm>
            </p:grpSpPr>
            <p:cxnSp>
              <p:nvCxnSpPr>
                <p:cNvPr id="96" name="Gerade Verbindung mit Pfeil 95">
                  <a:extLst>
                    <a:ext uri="{FF2B5EF4-FFF2-40B4-BE49-F238E27FC236}">
                      <a16:creationId xmlns:a16="http://schemas.microsoft.com/office/drawing/2014/main" id="{9BF4E955-65B5-48F2-817F-9052EB6443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70801" y="5575180"/>
                  <a:ext cx="698295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Gerade Verbindung mit Pfeil 96">
                  <a:extLst>
                    <a:ext uri="{FF2B5EF4-FFF2-40B4-BE49-F238E27FC236}">
                      <a16:creationId xmlns:a16="http://schemas.microsoft.com/office/drawing/2014/main" id="{6E6D00E3-08C9-4459-B6CB-80A400C151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70801" y="5620343"/>
                  <a:ext cx="698295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00" name="Grafik 99">
                <a:extLst>
                  <a:ext uri="{FF2B5EF4-FFF2-40B4-BE49-F238E27FC236}">
                    <a16:creationId xmlns:a16="http://schemas.microsoft.com/office/drawing/2014/main" id="{07DB70C3-9016-4DA0-82A7-B82718DA01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rot="4800000" flipH="1" flipV="1">
                <a:off x="6165948" y="4532003"/>
                <a:ext cx="493160" cy="358063"/>
              </a:xfrm>
              <a:prstGeom prst="rect">
                <a:avLst/>
              </a:prstGeom>
            </p:spPr>
          </p:pic>
        </p:grp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8BCD42E8-717B-4EDE-AA03-EE1F75412EFD}"/>
              </a:ext>
            </a:extLst>
          </p:cNvPr>
          <p:cNvSpPr txBox="1"/>
          <p:nvPr/>
        </p:nvSpPr>
        <p:spPr>
          <a:xfrm>
            <a:off x="1316759" y="2594337"/>
            <a:ext cx="1123373" cy="22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>
                <a:solidFill>
                  <a:schemeClr val="tx2"/>
                </a:solidFill>
              </a:rPr>
              <a:t>Hexokinase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A5AA208-B96B-4E14-8944-5941B8F919A6}"/>
              </a:ext>
            </a:extLst>
          </p:cNvPr>
          <p:cNvSpPr txBox="1"/>
          <p:nvPr/>
        </p:nvSpPr>
        <p:spPr>
          <a:xfrm>
            <a:off x="3172557" y="2528810"/>
            <a:ext cx="112337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>
                <a:solidFill>
                  <a:schemeClr val="tx2"/>
                </a:solidFill>
              </a:rPr>
              <a:t>Glucose-6-phosphat-isomerase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25DF951E-542D-4B47-B296-A27D7741B9BA}"/>
              </a:ext>
            </a:extLst>
          </p:cNvPr>
          <p:cNvSpPr txBox="1"/>
          <p:nvPr/>
        </p:nvSpPr>
        <p:spPr>
          <a:xfrm>
            <a:off x="5134852" y="2614272"/>
            <a:ext cx="1123373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Phospho-fructokinase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10925D29-A553-415B-9EDC-FEE5352E7C55}"/>
              </a:ext>
            </a:extLst>
          </p:cNvPr>
          <p:cNvSpPr txBox="1"/>
          <p:nvPr/>
        </p:nvSpPr>
        <p:spPr>
          <a:xfrm>
            <a:off x="6719935" y="2697977"/>
            <a:ext cx="754423" cy="22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Aldolase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6C4B06DE-16D4-4331-96B9-3FFCBA317E32}"/>
              </a:ext>
            </a:extLst>
          </p:cNvPr>
          <p:cNvSpPr txBox="1"/>
          <p:nvPr/>
        </p:nvSpPr>
        <p:spPr>
          <a:xfrm>
            <a:off x="6351824" y="3752234"/>
            <a:ext cx="939185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Triosephos</a:t>
            </a:r>
            <a:r>
              <a:rPr lang="de-DE" sz="12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phatiso</a:t>
            </a:r>
            <a:r>
              <a:rPr lang="de-DE" sz="12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merase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860A7442-7952-45D2-89C3-0585E72E9E6E}"/>
              </a:ext>
            </a:extLst>
          </p:cNvPr>
          <p:cNvSpPr txBox="1"/>
          <p:nvPr/>
        </p:nvSpPr>
        <p:spPr>
          <a:xfrm>
            <a:off x="5878193" y="5386023"/>
            <a:ext cx="820735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Phospho</a:t>
            </a:r>
            <a:r>
              <a:rPr lang="de-DE" sz="1200" dirty="0">
                <a:solidFill>
                  <a:schemeClr val="tx2"/>
                </a:solidFill>
              </a:rPr>
              <a:t>-</a:t>
            </a:r>
            <a:r>
              <a:rPr lang="de-DE" sz="1200" dirty="0" err="1">
                <a:solidFill>
                  <a:schemeClr val="tx2"/>
                </a:solidFill>
              </a:rPr>
              <a:t>glycerat</a:t>
            </a:r>
            <a:r>
              <a:rPr lang="de-DE" sz="1200" dirty="0">
                <a:solidFill>
                  <a:schemeClr val="tx2"/>
                </a:solidFill>
              </a:rPr>
              <a:t>-kinase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546AE39-B686-4DB9-8851-808F54D0DB9E}"/>
              </a:ext>
            </a:extLst>
          </p:cNvPr>
          <p:cNvSpPr txBox="1"/>
          <p:nvPr/>
        </p:nvSpPr>
        <p:spPr>
          <a:xfrm>
            <a:off x="-41035" y="4993993"/>
            <a:ext cx="928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Pyruvat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7A1FDE2-1EBD-4562-9E6A-B7BD22651CDD}"/>
              </a:ext>
            </a:extLst>
          </p:cNvPr>
          <p:cNvSpPr txBox="1"/>
          <p:nvPr/>
        </p:nvSpPr>
        <p:spPr>
          <a:xfrm>
            <a:off x="6488259" y="5029418"/>
            <a:ext cx="1540125" cy="415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1,3-Bisphospho-glycerat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0167C1A-65EE-40B5-95B6-ACC5344E1F6D}"/>
              </a:ext>
            </a:extLst>
          </p:cNvPr>
          <p:cNvSpPr txBox="1"/>
          <p:nvPr/>
        </p:nvSpPr>
        <p:spPr>
          <a:xfrm>
            <a:off x="3217201" y="5029418"/>
            <a:ext cx="1173686" cy="415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2-Phospho-glycerat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BD17964-EBD7-4398-9C21-08A81A047EB3}"/>
              </a:ext>
            </a:extLst>
          </p:cNvPr>
          <p:cNvSpPr txBox="1"/>
          <p:nvPr/>
        </p:nvSpPr>
        <p:spPr>
          <a:xfrm>
            <a:off x="1349002" y="5029418"/>
            <a:ext cx="1406355" cy="415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Phosphoenol-pyruvat</a:t>
            </a:r>
            <a:endParaRPr lang="de-DE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091E3E3-3D83-4212-9B3C-2A00C88FC179}"/>
              </a:ext>
            </a:extLst>
          </p:cNvPr>
          <p:cNvSpPr txBox="1"/>
          <p:nvPr/>
        </p:nvSpPr>
        <p:spPr>
          <a:xfrm>
            <a:off x="4852731" y="5029418"/>
            <a:ext cx="1173686" cy="415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3-Phos-phoglycerat</a:t>
            </a:r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16DCFDE8-5A3C-4596-A139-44BC927B1BEB}"/>
              </a:ext>
            </a:extLst>
          </p:cNvPr>
          <p:cNvGrpSpPr/>
          <p:nvPr/>
        </p:nvGrpSpPr>
        <p:grpSpPr>
          <a:xfrm>
            <a:off x="4351809" y="5214714"/>
            <a:ext cx="540000" cy="45163"/>
            <a:chOff x="4470801" y="5575180"/>
            <a:chExt cx="698295" cy="45163"/>
          </a:xfrm>
        </p:grpSpPr>
        <p:cxnSp>
          <p:nvCxnSpPr>
            <p:cNvPr id="44" name="Gerade Verbindung mit Pfeil 43">
              <a:extLst>
                <a:ext uri="{FF2B5EF4-FFF2-40B4-BE49-F238E27FC236}">
                  <a16:creationId xmlns:a16="http://schemas.microsoft.com/office/drawing/2014/main" id="{D6350A42-CB5F-4AF4-B2AA-763AF5F1B0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801" y="5575180"/>
              <a:ext cx="6982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>
              <a:extLst>
                <a:ext uri="{FF2B5EF4-FFF2-40B4-BE49-F238E27FC236}">
                  <a16:creationId xmlns:a16="http://schemas.microsoft.com/office/drawing/2014/main" id="{47C00C7A-EAB7-4A04-A0FC-8B0C65C1010D}"/>
                </a:ext>
              </a:extLst>
            </p:cNvPr>
            <p:cNvCxnSpPr>
              <a:cxnSpLocks/>
            </p:cNvCxnSpPr>
            <p:nvPr/>
          </p:nvCxnSpPr>
          <p:spPr>
            <a:xfrm>
              <a:off x="4470801" y="5620343"/>
              <a:ext cx="6982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9BB6BA68-D487-4AE3-BAD7-F9D38FC01F1E}"/>
              </a:ext>
            </a:extLst>
          </p:cNvPr>
          <p:cNvGrpSpPr/>
          <p:nvPr/>
        </p:nvGrpSpPr>
        <p:grpSpPr>
          <a:xfrm>
            <a:off x="5987339" y="5058264"/>
            <a:ext cx="540000" cy="358063"/>
            <a:chOff x="5693279" y="5023490"/>
            <a:chExt cx="540000" cy="358063"/>
          </a:xfrm>
        </p:grpSpPr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88AC4142-8AF0-4414-9E7A-0254F40046C3}"/>
                </a:ext>
              </a:extLst>
            </p:cNvPr>
            <p:cNvGrpSpPr/>
            <p:nvPr/>
          </p:nvGrpSpPr>
          <p:grpSpPr>
            <a:xfrm>
              <a:off x="5693279" y="5293941"/>
              <a:ext cx="540000" cy="45163"/>
              <a:chOff x="4470801" y="5575180"/>
              <a:chExt cx="698295" cy="45163"/>
            </a:xfrm>
          </p:grpSpPr>
          <p:cxnSp>
            <p:nvCxnSpPr>
              <p:cNvPr id="57" name="Gerade Verbindung mit Pfeil 56">
                <a:extLst>
                  <a:ext uri="{FF2B5EF4-FFF2-40B4-BE49-F238E27FC236}">
                    <a16:creationId xmlns:a16="http://schemas.microsoft.com/office/drawing/2014/main" id="{3957BD2A-7BFD-42A4-9A4F-80190A77171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70801" y="5575180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Gerade Verbindung mit Pfeil 57">
                <a:extLst>
                  <a:ext uri="{FF2B5EF4-FFF2-40B4-BE49-F238E27FC236}">
                    <a16:creationId xmlns:a16="http://schemas.microsoft.com/office/drawing/2014/main" id="{EB86DFD6-7B82-46F7-8019-BCA2F2A4EB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0801" y="5620343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88" name="Grafik 87">
              <a:extLst>
                <a:ext uri="{FF2B5EF4-FFF2-40B4-BE49-F238E27FC236}">
                  <a16:creationId xmlns:a16="http://schemas.microsoft.com/office/drawing/2014/main" id="{C7DD0EE5-76E5-47A6-96F8-CDCD4AE4E1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724128" y="5023490"/>
              <a:ext cx="493160" cy="358063"/>
            </a:xfrm>
            <a:prstGeom prst="rect">
              <a:avLst/>
            </a:prstGeom>
          </p:spPr>
        </p:pic>
      </p:grpSp>
      <p:sp>
        <p:nvSpPr>
          <p:cNvPr id="101" name="Textfeld 100">
            <a:extLst>
              <a:ext uri="{FF2B5EF4-FFF2-40B4-BE49-F238E27FC236}">
                <a16:creationId xmlns:a16="http://schemas.microsoft.com/office/drawing/2014/main" id="{DCABB69E-C582-45D8-9E0A-8D368F3669DE}"/>
              </a:ext>
            </a:extLst>
          </p:cNvPr>
          <p:cNvSpPr txBox="1"/>
          <p:nvPr/>
        </p:nvSpPr>
        <p:spPr>
          <a:xfrm>
            <a:off x="5796136" y="4949266"/>
            <a:ext cx="55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ATP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277ED928-1CC6-4036-9C82-721BE51D579B}"/>
              </a:ext>
            </a:extLst>
          </p:cNvPr>
          <p:cNvSpPr txBox="1"/>
          <p:nvPr/>
        </p:nvSpPr>
        <p:spPr>
          <a:xfrm>
            <a:off x="6193558" y="4914129"/>
            <a:ext cx="55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ADP</a:t>
            </a:r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0D7E89A2-C47B-4366-82E7-6AC30CAC9691}"/>
              </a:ext>
            </a:extLst>
          </p:cNvPr>
          <p:cNvGrpSpPr/>
          <p:nvPr/>
        </p:nvGrpSpPr>
        <p:grpSpPr>
          <a:xfrm>
            <a:off x="848080" y="5058264"/>
            <a:ext cx="540000" cy="358063"/>
            <a:chOff x="810116" y="5022299"/>
            <a:chExt cx="540000" cy="358063"/>
          </a:xfrm>
        </p:grpSpPr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88BBCE98-B433-4F7D-B25F-E10AD002D7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0116" y="5286104"/>
              <a:ext cx="540000" cy="98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03" name="Grafik 102">
              <a:extLst>
                <a:ext uri="{FF2B5EF4-FFF2-40B4-BE49-F238E27FC236}">
                  <a16:creationId xmlns:a16="http://schemas.microsoft.com/office/drawing/2014/main" id="{26A6E9D6-0C0A-4DC1-A7DA-839AC71A3F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4207" y="5022299"/>
              <a:ext cx="493160" cy="358063"/>
            </a:xfrm>
            <a:prstGeom prst="rect">
              <a:avLst/>
            </a:prstGeom>
          </p:spPr>
        </p:pic>
      </p:grpSp>
      <p:sp>
        <p:nvSpPr>
          <p:cNvPr id="104" name="Textfeld 103">
            <a:extLst>
              <a:ext uri="{FF2B5EF4-FFF2-40B4-BE49-F238E27FC236}">
                <a16:creationId xmlns:a16="http://schemas.microsoft.com/office/drawing/2014/main" id="{6CF100F4-4CA2-40E9-B9E8-C287C1AA8DDF}"/>
              </a:ext>
            </a:extLst>
          </p:cNvPr>
          <p:cNvSpPr txBox="1"/>
          <p:nvPr/>
        </p:nvSpPr>
        <p:spPr>
          <a:xfrm>
            <a:off x="663445" y="4949266"/>
            <a:ext cx="55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ATP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4ABAC6E5-7A34-4C91-A306-42448BFF035A}"/>
              </a:ext>
            </a:extLst>
          </p:cNvPr>
          <p:cNvSpPr txBox="1"/>
          <p:nvPr/>
        </p:nvSpPr>
        <p:spPr>
          <a:xfrm>
            <a:off x="1044881" y="4914129"/>
            <a:ext cx="55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ADP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910A90A6-97DA-44E8-AB4D-1E1E5D20FA11}"/>
              </a:ext>
            </a:extLst>
          </p:cNvPr>
          <p:cNvSpPr txBox="1"/>
          <p:nvPr/>
        </p:nvSpPr>
        <p:spPr>
          <a:xfrm>
            <a:off x="2632775" y="5368995"/>
            <a:ext cx="667238" cy="22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>
                <a:solidFill>
                  <a:schemeClr val="tx2"/>
                </a:solidFill>
              </a:rPr>
              <a:t>Enolase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61533835-CFA3-489E-BB9F-DB87698599FD}"/>
              </a:ext>
            </a:extLst>
          </p:cNvPr>
          <p:cNvSpPr txBox="1"/>
          <p:nvPr/>
        </p:nvSpPr>
        <p:spPr>
          <a:xfrm>
            <a:off x="797807" y="5332147"/>
            <a:ext cx="743103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>
                <a:solidFill>
                  <a:schemeClr val="tx2"/>
                </a:solidFill>
              </a:rPr>
              <a:t>Pyruvat-kinase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A9A2418B-748E-4F8F-B728-C1802C437752}"/>
              </a:ext>
            </a:extLst>
          </p:cNvPr>
          <p:cNvSpPr txBox="1"/>
          <p:nvPr/>
        </p:nvSpPr>
        <p:spPr>
          <a:xfrm>
            <a:off x="4231647" y="5282502"/>
            <a:ext cx="81334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kern="900" dirty="0" err="1">
                <a:solidFill>
                  <a:schemeClr val="tx2"/>
                </a:solidFill>
              </a:rPr>
              <a:t>Phospho-glycerat-mutase</a:t>
            </a:r>
            <a:endParaRPr lang="de-DE" sz="1400" kern="900" dirty="0">
              <a:solidFill>
                <a:schemeClr val="tx2"/>
              </a:solidFill>
            </a:endParaRP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4387565F-CBEA-4E8D-A162-79B7E3F5A919}"/>
              </a:ext>
            </a:extLst>
          </p:cNvPr>
          <p:cNvGrpSpPr/>
          <p:nvPr/>
        </p:nvGrpSpPr>
        <p:grpSpPr>
          <a:xfrm>
            <a:off x="2716279" y="5123461"/>
            <a:ext cx="540000" cy="227669"/>
            <a:chOff x="2716279" y="5114633"/>
            <a:chExt cx="540000" cy="227669"/>
          </a:xfrm>
        </p:grpSpPr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C12BD53B-3967-43D4-98DE-2E21D3F6C85B}"/>
                </a:ext>
              </a:extLst>
            </p:cNvPr>
            <p:cNvGrpSpPr/>
            <p:nvPr/>
          </p:nvGrpSpPr>
          <p:grpSpPr>
            <a:xfrm>
              <a:off x="2716279" y="5297139"/>
              <a:ext cx="540000" cy="45163"/>
              <a:chOff x="4470801" y="5575180"/>
              <a:chExt cx="698295" cy="45163"/>
            </a:xfrm>
          </p:grpSpPr>
          <p:cxnSp>
            <p:nvCxnSpPr>
              <p:cNvPr id="67" name="Gerade Verbindung mit Pfeil 66">
                <a:extLst>
                  <a:ext uri="{FF2B5EF4-FFF2-40B4-BE49-F238E27FC236}">
                    <a16:creationId xmlns:a16="http://schemas.microsoft.com/office/drawing/2014/main" id="{5FF3251E-0EE9-4F99-9ECF-40F024988F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70801" y="5575180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Gerade Verbindung mit Pfeil 69">
                <a:extLst>
                  <a:ext uri="{FF2B5EF4-FFF2-40B4-BE49-F238E27FC236}">
                    <a16:creationId xmlns:a16="http://schemas.microsoft.com/office/drawing/2014/main" id="{400357C8-43B6-4587-808B-28D857B2DD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0801" y="5620343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8" name="Bogen 27">
              <a:extLst>
                <a:ext uri="{FF2B5EF4-FFF2-40B4-BE49-F238E27FC236}">
                  <a16:creationId xmlns:a16="http://schemas.microsoft.com/office/drawing/2014/main" id="{7197273C-ABF7-4B21-9459-0A335577EC9D}"/>
                </a:ext>
              </a:extLst>
            </p:cNvPr>
            <p:cNvSpPr/>
            <p:nvPr/>
          </p:nvSpPr>
          <p:spPr>
            <a:xfrm rot="11529997">
              <a:off x="2903160" y="5114633"/>
              <a:ext cx="252327" cy="185296"/>
            </a:xfrm>
            <a:prstGeom prst="arc">
              <a:avLst>
                <a:gd name="adj1" fmla="val 16200000"/>
                <a:gd name="adj2" fmla="val 553344"/>
              </a:avLst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114" name="Textfeld 113">
            <a:extLst>
              <a:ext uri="{FF2B5EF4-FFF2-40B4-BE49-F238E27FC236}">
                <a16:creationId xmlns:a16="http://schemas.microsoft.com/office/drawing/2014/main" id="{2A997FA1-4239-4483-AB6A-5F7A6029D974}"/>
              </a:ext>
            </a:extLst>
          </p:cNvPr>
          <p:cNvSpPr txBox="1"/>
          <p:nvPr/>
        </p:nvSpPr>
        <p:spPr>
          <a:xfrm>
            <a:off x="2631094" y="4949265"/>
            <a:ext cx="474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14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6516BEA8-3ADF-42EC-884B-04CBEA91DB19}"/>
              </a:ext>
            </a:extLst>
          </p:cNvPr>
          <p:cNvSpPr txBox="1"/>
          <p:nvPr/>
        </p:nvSpPr>
        <p:spPr>
          <a:xfrm>
            <a:off x="6523880" y="4269048"/>
            <a:ext cx="1173935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>
                <a:solidFill>
                  <a:schemeClr val="tx2"/>
                </a:solidFill>
              </a:rPr>
              <a:t>GAP-Dehydrogenase</a:t>
            </a:r>
            <a:endParaRPr lang="de-DE" sz="1400" dirty="0">
              <a:solidFill>
                <a:schemeClr val="tx2"/>
              </a:solidFill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A9383BE2-5BAA-4DEA-AFC3-FFA508715E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86917" y="2536074"/>
            <a:ext cx="242824" cy="288000"/>
          </a:xfrm>
          <a:prstGeom prst="rect">
            <a:avLst/>
          </a:prstGeom>
        </p:spPr>
      </p:pic>
      <p:pic>
        <p:nvPicPr>
          <p:cNvPr id="123" name="Grafik 122">
            <a:extLst>
              <a:ext uri="{FF2B5EF4-FFF2-40B4-BE49-F238E27FC236}">
                <a16:creationId xmlns:a16="http://schemas.microsoft.com/office/drawing/2014/main" id="{A61C36C0-1420-4B18-9A9F-8D8AF75EFE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76888" y="2626350"/>
            <a:ext cx="242824" cy="288000"/>
          </a:xfrm>
          <a:prstGeom prst="rect">
            <a:avLst/>
          </a:prstGeom>
        </p:spPr>
      </p:pic>
      <p:pic>
        <p:nvPicPr>
          <p:cNvPr id="124" name="Grafik 123">
            <a:extLst>
              <a:ext uri="{FF2B5EF4-FFF2-40B4-BE49-F238E27FC236}">
                <a16:creationId xmlns:a16="http://schemas.microsoft.com/office/drawing/2014/main" id="{6FFC8864-FF60-4E3B-AF1C-D47477BBDC2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4505" y="5395644"/>
            <a:ext cx="242824" cy="288000"/>
          </a:xfrm>
          <a:prstGeom prst="rect">
            <a:avLst/>
          </a:prstGeom>
        </p:spPr>
      </p:pic>
      <p:sp>
        <p:nvSpPr>
          <p:cNvPr id="99" name="Textfeld 98">
            <a:extLst>
              <a:ext uri="{FF2B5EF4-FFF2-40B4-BE49-F238E27FC236}">
                <a16:creationId xmlns:a16="http://schemas.microsoft.com/office/drawing/2014/main" id="{0EE3173C-CF0F-4EBB-A0F8-B2EB97CC6269}"/>
              </a:ext>
            </a:extLst>
          </p:cNvPr>
          <p:cNvSpPr txBox="1"/>
          <p:nvPr/>
        </p:nvSpPr>
        <p:spPr>
          <a:xfrm>
            <a:off x="5568879" y="4738233"/>
            <a:ext cx="1402684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kern="900" dirty="0">
                <a:solidFill>
                  <a:srgbClr val="FF0000"/>
                </a:solidFill>
              </a:rPr>
              <a:t>Substratketten-</a:t>
            </a:r>
          </a:p>
          <a:p>
            <a:pPr algn="ctr">
              <a:lnSpc>
                <a:spcPts val="1000"/>
              </a:lnSpc>
            </a:pPr>
            <a:r>
              <a:rPr lang="de-DE" sz="1200" kern="900" dirty="0" err="1">
                <a:solidFill>
                  <a:srgbClr val="FF0000"/>
                </a:solidFill>
              </a:rPr>
              <a:t>phosphorylierung</a:t>
            </a:r>
            <a:endParaRPr lang="de-DE" sz="1400" kern="900" dirty="0">
              <a:solidFill>
                <a:srgbClr val="FF0000"/>
              </a:solidFill>
            </a:endParaRP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70F504C8-0976-4041-8462-62035A3BE9C6}"/>
              </a:ext>
            </a:extLst>
          </p:cNvPr>
          <p:cNvSpPr txBox="1"/>
          <p:nvPr/>
        </p:nvSpPr>
        <p:spPr>
          <a:xfrm>
            <a:off x="519900" y="4738233"/>
            <a:ext cx="1402684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kern="900" dirty="0">
                <a:solidFill>
                  <a:srgbClr val="FF0000"/>
                </a:solidFill>
              </a:rPr>
              <a:t>Substratketten-</a:t>
            </a:r>
          </a:p>
          <a:p>
            <a:pPr algn="ctr">
              <a:lnSpc>
                <a:spcPts val="1000"/>
              </a:lnSpc>
            </a:pPr>
            <a:r>
              <a:rPr lang="de-DE" sz="1200" kern="900" dirty="0" err="1">
                <a:solidFill>
                  <a:srgbClr val="FF0000"/>
                </a:solidFill>
              </a:rPr>
              <a:t>phosphorylierung</a:t>
            </a:r>
            <a:endParaRPr lang="de-DE" sz="1400" kern="900" dirty="0">
              <a:solidFill>
                <a:srgbClr val="FF0000"/>
              </a:solidFill>
            </a:endParaRP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5A148B4A-F57B-4C34-8F66-022496D88CB6}"/>
              </a:ext>
            </a:extLst>
          </p:cNvPr>
          <p:cNvSpPr txBox="1"/>
          <p:nvPr/>
        </p:nvSpPr>
        <p:spPr>
          <a:xfrm>
            <a:off x="4717593" y="4476194"/>
            <a:ext cx="987150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kern="900" dirty="0">
                <a:solidFill>
                  <a:srgbClr val="FF0000"/>
                </a:solidFill>
              </a:rPr>
              <a:t>Reduktions-äquivalente</a:t>
            </a:r>
            <a:endParaRPr lang="de-DE" sz="1400" kern="900" dirty="0">
              <a:solidFill>
                <a:srgbClr val="FF0000"/>
              </a:solidFill>
            </a:endParaRPr>
          </a:p>
        </p:txBody>
      </p:sp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9585391D-FB5F-4C0C-9FC6-1A346E1AA998}"/>
              </a:ext>
            </a:extLst>
          </p:cNvPr>
          <p:cNvGrpSpPr/>
          <p:nvPr/>
        </p:nvGrpSpPr>
        <p:grpSpPr>
          <a:xfrm>
            <a:off x="133796" y="4892592"/>
            <a:ext cx="521964" cy="171718"/>
            <a:chOff x="4245111" y="1196752"/>
            <a:chExt cx="648072" cy="216024"/>
          </a:xfrm>
          <a:solidFill>
            <a:srgbClr val="C00000"/>
          </a:solidFill>
        </p:grpSpPr>
        <p:sp>
          <p:nvSpPr>
            <p:cNvPr id="117" name="Ellipse 116">
              <a:extLst>
                <a:ext uri="{FF2B5EF4-FFF2-40B4-BE49-F238E27FC236}">
                  <a16:creationId xmlns:a16="http://schemas.microsoft.com/office/drawing/2014/main" id="{845CEEE4-4973-40F6-BC42-E6B4BF5FA7E0}"/>
                </a:ext>
              </a:extLst>
            </p:cNvPr>
            <p:cNvSpPr/>
            <p:nvPr/>
          </p:nvSpPr>
          <p:spPr>
            <a:xfrm>
              <a:off x="4245111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8" name="Ellipse 117">
              <a:extLst>
                <a:ext uri="{FF2B5EF4-FFF2-40B4-BE49-F238E27FC236}">
                  <a16:creationId xmlns:a16="http://schemas.microsoft.com/office/drawing/2014/main" id="{6F5A7198-6D23-43EE-99F8-1ABA2A8A2902}"/>
                </a:ext>
              </a:extLst>
            </p:cNvPr>
            <p:cNvSpPr/>
            <p:nvPr/>
          </p:nvSpPr>
          <p:spPr>
            <a:xfrm>
              <a:off x="4461135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9" name="Ellipse 118">
              <a:extLst>
                <a:ext uri="{FF2B5EF4-FFF2-40B4-BE49-F238E27FC236}">
                  <a16:creationId xmlns:a16="http://schemas.microsoft.com/office/drawing/2014/main" id="{A58FE89E-AEED-4699-BE08-AB4A8811168D}"/>
                </a:ext>
              </a:extLst>
            </p:cNvPr>
            <p:cNvSpPr/>
            <p:nvPr/>
          </p:nvSpPr>
          <p:spPr>
            <a:xfrm>
              <a:off x="4677159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31D67B90-5835-4B56-8D65-88E069BA3BF2}"/>
              </a:ext>
            </a:extLst>
          </p:cNvPr>
          <p:cNvGrpSpPr/>
          <p:nvPr/>
        </p:nvGrpSpPr>
        <p:grpSpPr>
          <a:xfrm>
            <a:off x="650518" y="2616853"/>
            <a:ext cx="521964" cy="343436"/>
            <a:chOff x="4236727" y="332656"/>
            <a:chExt cx="648072" cy="432048"/>
          </a:xfrm>
          <a:solidFill>
            <a:srgbClr val="C00000"/>
          </a:solidFill>
        </p:grpSpPr>
        <p:sp>
          <p:nvSpPr>
            <p:cNvPr id="121" name="Ellipse 120">
              <a:extLst>
                <a:ext uri="{FF2B5EF4-FFF2-40B4-BE49-F238E27FC236}">
                  <a16:creationId xmlns:a16="http://schemas.microsoft.com/office/drawing/2014/main" id="{BF5882A9-C67B-450B-A0DC-91A83441B308}"/>
                </a:ext>
              </a:extLst>
            </p:cNvPr>
            <p:cNvSpPr/>
            <p:nvPr/>
          </p:nvSpPr>
          <p:spPr>
            <a:xfrm>
              <a:off x="4236727" y="548680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2" name="Ellipse 121">
              <a:extLst>
                <a:ext uri="{FF2B5EF4-FFF2-40B4-BE49-F238E27FC236}">
                  <a16:creationId xmlns:a16="http://schemas.microsoft.com/office/drawing/2014/main" id="{5CB9598C-4A02-42BD-AAF8-A08B169AE190}"/>
                </a:ext>
              </a:extLst>
            </p:cNvPr>
            <p:cNvSpPr/>
            <p:nvPr/>
          </p:nvSpPr>
          <p:spPr>
            <a:xfrm>
              <a:off x="4452751" y="548680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DE81B5C-D515-470A-B723-88DA4C039A26}"/>
                </a:ext>
              </a:extLst>
            </p:cNvPr>
            <p:cNvSpPr/>
            <p:nvPr/>
          </p:nvSpPr>
          <p:spPr>
            <a:xfrm>
              <a:off x="4668775" y="548680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7F962849-252C-440B-845E-F2233B5256A9}"/>
                </a:ext>
              </a:extLst>
            </p:cNvPr>
            <p:cNvSpPr/>
            <p:nvPr/>
          </p:nvSpPr>
          <p:spPr>
            <a:xfrm>
              <a:off x="4236727" y="33265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D79D85E8-9599-4B80-ACC8-189431C9E1BD}"/>
                </a:ext>
              </a:extLst>
            </p:cNvPr>
            <p:cNvSpPr/>
            <p:nvPr/>
          </p:nvSpPr>
          <p:spPr>
            <a:xfrm>
              <a:off x="4452751" y="33265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2C89C9B3-9ED3-4D07-A614-037EB7193FB5}"/>
                </a:ext>
              </a:extLst>
            </p:cNvPr>
            <p:cNvSpPr/>
            <p:nvPr/>
          </p:nvSpPr>
          <p:spPr>
            <a:xfrm>
              <a:off x="4668775" y="33265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F868A548-5ED8-4038-AB96-084C4C151BEC}"/>
              </a:ext>
            </a:extLst>
          </p:cNvPr>
          <p:cNvGrpSpPr/>
          <p:nvPr/>
        </p:nvGrpSpPr>
        <p:grpSpPr>
          <a:xfrm>
            <a:off x="100422" y="3236783"/>
            <a:ext cx="4519013" cy="1200329"/>
            <a:chOff x="100422" y="3092436"/>
            <a:chExt cx="4519013" cy="1200329"/>
          </a:xfrm>
        </p:grpSpPr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097C9686-F71A-4614-A603-1215A6FE8613}"/>
                </a:ext>
              </a:extLst>
            </p:cNvPr>
            <p:cNvSpPr txBox="1"/>
            <p:nvPr/>
          </p:nvSpPr>
          <p:spPr>
            <a:xfrm>
              <a:off x="910940" y="3092436"/>
              <a:ext cx="370849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 sz="2400" dirty="0"/>
                <a:t>Glucose (C</a:t>
              </a:r>
              <a:r>
                <a:rPr lang="de-DE" sz="2400" baseline="-25000" dirty="0"/>
                <a:t>6</a:t>
              </a:r>
              <a:r>
                <a:rPr lang="de-DE" sz="2400" dirty="0"/>
                <a:t>)wird zu Pyruvat (C</a:t>
              </a:r>
              <a:r>
                <a:rPr lang="de-DE" sz="2400" baseline="-25000" dirty="0"/>
                <a:t>3</a:t>
              </a:r>
              <a:r>
                <a:rPr lang="de-DE" sz="2400" dirty="0"/>
                <a:t>) abgebaut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 sz="2400" dirty="0"/>
                <a:t>Energie wird gewonnen</a:t>
              </a:r>
            </a:p>
          </p:txBody>
        </p:sp>
        <p:sp>
          <p:nvSpPr>
            <p:cNvPr id="33" name="Pfeil: nach links 32">
              <a:extLst>
                <a:ext uri="{FF2B5EF4-FFF2-40B4-BE49-F238E27FC236}">
                  <a16:creationId xmlns:a16="http://schemas.microsoft.com/office/drawing/2014/main" id="{60F194C4-D7E4-4406-BB5E-2DB65EF0BB74}"/>
                </a:ext>
              </a:extLst>
            </p:cNvPr>
            <p:cNvSpPr/>
            <p:nvPr/>
          </p:nvSpPr>
          <p:spPr>
            <a:xfrm rot="10800000">
              <a:off x="100422" y="3507934"/>
              <a:ext cx="792088" cy="369332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169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Explosion: 8 Zacken 130">
            <a:extLst>
              <a:ext uri="{FF2B5EF4-FFF2-40B4-BE49-F238E27FC236}">
                <a16:creationId xmlns:a16="http://schemas.microsoft.com/office/drawing/2014/main" id="{71524EE3-10BC-494C-AAB7-500C9DBBE907}"/>
              </a:ext>
            </a:extLst>
          </p:cNvPr>
          <p:cNvSpPr/>
          <p:nvPr/>
        </p:nvSpPr>
        <p:spPr>
          <a:xfrm>
            <a:off x="722599" y="4965990"/>
            <a:ext cx="432048" cy="276999"/>
          </a:xfrm>
          <a:prstGeom prst="irregularSeal1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Explosion: 8 Zacken 3">
            <a:extLst>
              <a:ext uri="{FF2B5EF4-FFF2-40B4-BE49-F238E27FC236}">
                <a16:creationId xmlns:a16="http://schemas.microsoft.com/office/drawing/2014/main" id="{89F4CD96-22C4-4B62-ACC5-BB32B1898F7D}"/>
              </a:ext>
            </a:extLst>
          </p:cNvPr>
          <p:cNvSpPr/>
          <p:nvPr/>
        </p:nvSpPr>
        <p:spPr>
          <a:xfrm>
            <a:off x="5867107" y="4971081"/>
            <a:ext cx="432048" cy="276999"/>
          </a:xfrm>
          <a:prstGeom prst="irregularSeal1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421B91-87B3-40C2-9336-D1F7A4C27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370" y="91702"/>
            <a:ext cx="8229600" cy="906087"/>
          </a:xfrm>
        </p:spPr>
        <p:txBody>
          <a:bodyPr>
            <a:normAutofit/>
          </a:bodyPr>
          <a:lstStyle/>
          <a:p>
            <a:r>
              <a:rPr lang="de-DE" sz="3200" dirty="0"/>
              <a:t>… zur Vorfreude hier ein kurzer Überblick</a:t>
            </a:r>
          </a:p>
        </p:txBody>
      </p: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2175FD8B-FD88-4BA0-9C4B-735FC0F45632}"/>
              </a:ext>
            </a:extLst>
          </p:cNvPr>
          <p:cNvGrpSpPr/>
          <p:nvPr/>
        </p:nvGrpSpPr>
        <p:grpSpPr>
          <a:xfrm>
            <a:off x="103052" y="5373336"/>
            <a:ext cx="7691946" cy="1080000"/>
            <a:chOff x="103052" y="5299311"/>
            <a:chExt cx="7691946" cy="1080000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0545027F-30BB-436D-83A1-0BBE38703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689" y="5299311"/>
              <a:ext cx="936309" cy="1080000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39F1F687-96E6-4F32-A2E3-7B6A4766E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11239" y="5299311"/>
              <a:ext cx="940944" cy="1080000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637354B0-D135-4F4A-AC6E-7E7512366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86786" y="5299311"/>
              <a:ext cx="913133" cy="1080000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A7AA759F-5641-4D82-A1FC-6E7582C84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0910" y="5299311"/>
              <a:ext cx="1069254" cy="1080000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F4CF9BB9-ED30-4DB5-9499-1CC4E2727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052" y="5299311"/>
              <a:ext cx="779478" cy="1080000"/>
            </a:xfrm>
            <a:prstGeom prst="rect">
              <a:avLst/>
            </a:prstGeom>
          </p:spPr>
        </p:pic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5B427A60-411D-472F-905C-D09A788412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153" y="1196752"/>
            <a:ext cx="928193" cy="10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439BABF-5F62-4F5F-AB0A-BC86730586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15724" y="1196752"/>
            <a:ext cx="1910399" cy="10800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4F415FF-5BE9-4E0B-BF3B-B559EC09BC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08309" y="1196752"/>
            <a:ext cx="1123373" cy="1080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F0416C2-05C4-4C10-8C87-3022DE8493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32328" y="1196752"/>
            <a:ext cx="1689600" cy="1080000"/>
          </a:xfrm>
          <a:prstGeom prst="rect">
            <a:avLst/>
          </a:prstGeom>
        </p:spPr>
      </p:pic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AD0979F8-9340-4406-A146-520A64F31146}"/>
              </a:ext>
            </a:extLst>
          </p:cNvPr>
          <p:cNvGrpSpPr/>
          <p:nvPr/>
        </p:nvGrpSpPr>
        <p:grpSpPr>
          <a:xfrm>
            <a:off x="6471315" y="2636912"/>
            <a:ext cx="620965" cy="821781"/>
            <a:chOff x="6559418" y="2548589"/>
            <a:chExt cx="620965" cy="821781"/>
          </a:xfrm>
        </p:grpSpPr>
        <p:grpSp>
          <p:nvGrpSpPr>
            <p:cNvPr id="66" name="Gruppieren 65">
              <a:extLst>
                <a:ext uri="{FF2B5EF4-FFF2-40B4-BE49-F238E27FC236}">
                  <a16:creationId xmlns:a16="http://schemas.microsoft.com/office/drawing/2014/main" id="{4F4DECDC-11D8-49CD-B74E-8350647FCBD7}"/>
                </a:ext>
              </a:extLst>
            </p:cNvPr>
            <p:cNvGrpSpPr/>
            <p:nvPr/>
          </p:nvGrpSpPr>
          <p:grpSpPr>
            <a:xfrm>
              <a:off x="6705595" y="2548589"/>
              <a:ext cx="326360" cy="310862"/>
              <a:chOff x="7269976" y="2604095"/>
              <a:chExt cx="326360" cy="310862"/>
            </a:xfrm>
          </p:grpSpPr>
          <p:cxnSp>
            <p:nvCxnSpPr>
              <p:cNvPr id="61" name="Gerader Verbinder 60">
                <a:extLst>
                  <a:ext uri="{FF2B5EF4-FFF2-40B4-BE49-F238E27FC236}">
                    <a16:creationId xmlns:a16="http://schemas.microsoft.com/office/drawing/2014/main" id="{63D72FFF-3905-4E07-A147-2E3C08E144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9976" y="2914957"/>
                <a:ext cx="32636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Gerader Verbinder 62">
                <a:extLst>
                  <a:ext uri="{FF2B5EF4-FFF2-40B4-BE49-F238E27FC236}">
                    <a16:creationId xmlns:a16="http://schemas.microsoft.com/office/drawing/2014/main" id="{BB763E7D-8392-4B2B-9138-26BF97A3F4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431924" y="2604095"/>
                <a:ext cx="2464" cy="31086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90FAE579-7085-4F7E-B579-7E2EDDD93D9A}"/>
                </a:ext>
              </a:extLst>
            </p:cNvPr>
            <p:cNvGrpSpPr/>
            <p:nvPr/>
          </p:nvGrpSpPr>
          <p:grpSpPr>
            <a:xfrm rot="1200000">
              <a:off x="6559418" y="2830427"/>
              <a:ext cx="62781" cy="535172"/>
              <a:chOff x="6646214" y="2856460"/>
              <a:chExt cx="62781" cy="535172"/>
            </a:xfrm>
          </p:grpSpPr>
          <p:cxnSp>
            <p:nvCxnSpPr>
              <p:cNvPr id="49" name="Gerade Verbindung mit Pfeil 48">
                <a:extLst>
                  <a:ext uri="{FF2B5EF4-FFF2-40B4-BE49-F238E27FC236}">
                    <a16:creationId xmlns:a16="http://schemas.microsoft.com/office/drawing/2014/main" id="{686DA104-87C1-4CB6-889B-E163B246D0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08995" y="2856460"/>
                <a:ext cx="0" cy="5351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Gerade Verbindung mit Pfeil 67">
                <a:extLst>
                  <a:ext uri="{FF2B5EF4-FFF2-40B4-BE49-F238E27FC236}">
                    <a16:creationId xmlns:a16="http://schemas.microsoft.com/office/drawing/2014/main" id="{18C3E938-E31F-4D0B-83E2-5DB5A3CB33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46214" y="2856460"/>
                <a:ext cx="0" cy="5351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Gruppieren 85">
              <a:extLst>
                <a:ext uri="{FF2B5EF4-FFF2-40B4-BE49-F238E27FC236}">
                  <a16:creationId xmlns:a16="http://schemas.microsoft.com/office/drawing/2014/main" id="{D55BD647-893E-4444-AC16-E140A05B6A1A}"/>
                </a:ext>
              </a:extLst>
            </p:cNvPr>
            <p:cNvGrpSpPr/>
            <p:nvPr/>
          </p:nvGrpSpPr>
          <p:grpSpPr>
            <a:xfrm rot="-1200000">
              <a:off x="7120058" y="2829846"/>
              <a:ext cx="60325" cy="540524"/>
              <a:chOff x="7031955" y="2838074"/>
              <a:chExt cx="60325" cy="535172"/>
            </a:xfrm>
          </p:grpSpPr>
          <p:cxnSp>
            <p:nvCxnSpPr>
              <p:cNvPr id="59" name="Gerade Verbindung mit Pfeil 58">
                <a:extLst>
                  <a:ext uri="{FF2B5EF4-FFF2-40B4-BE49-F238E27FC236}">
                    <a16:creationId xmlns:a16="http://schemas.microsoft.com/office/drawing/2014/main" id="{839F6847-EE5F-4AB6-872D-F907F5227A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31955" y="2838074"/>
                <a:ext cx="0" cy="5351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Gerade Verbindung mit Pfeil 68">
                <a:extLst>
                  <a:ext uri="{FF2B5EF4-FFF2-40B4-BE49-F238E27FC236}">
                    <a16:creationId xmlns:a16="http://schemas.microsoft.com/office/drawing/2014/main" id="{060B9339-7319-41EA-8824-E3A95EB927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92280" y="2838074"/>
                <a:ext cx="0" cy="53517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10" name="Grafik 9">
            <a:extLst>
              <a:ext uri="{FF2B5EF4-FFF2-40B4-BE49-F238E27FC236}">
                <a16:creationId xmlns:a16="http://schemas.microsoft.com/office/drawing/2014/main" id="{EEDD947F-86F9-4CA8-B10B-3083181DFD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84020" y="3207595"/>
            <a:ext cx="987150" cy="1080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EDCB855-595A-4179-ADA6-358B887372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78920" y="3207595"/>
            <a:ext cx="892562" cy="1080000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609761F5-C960-4EEA-B9CF-B73B1157F851}"/>
              </a:ext>
            </a:extLst>
          </p:cNvPr>
          <p:cNvSpPr txBox="1"/>
          <p:nvPr/>
        </p:nvSpPr>
        <p:spPr>
          <a:xfrm>
            <a:off x="5442736" y="3456212"/>
            <a:ext cx="1064183" cy="569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Glycerin-aldehyd-3-phosphat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9CEEEB7-1078-4B67-B9E2-A467203A4C40}"/>
              </a:ext>
            </a:extLst>
          </p:cNvPr>
          <p:cNvSpPr txBox="1"/>
          <p:nvPr/>
        </p:nvSpPr>
        <p:spPr>
          <a:xfrm>
            <a:off x="7114857" y="3456212"/>
            <a:ext cx="1064183" cy="569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Dihydroxyaceton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-phosphat</a:t>
            </a:r>
          </a:p>
        </p:txBody>
      </p: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5D32F8ED-3553-44DC-8EA3-095A5F359915}"/>
              </a:ext>
            </a:extLst>
          </p:cNvPr>
          <p:cNvGrpSpPr/>
          <p:nvPr/>
        </p:nvGrpSpPr>
        <p:grpSpPr>
          <a:xfrm>
            <a:off x="6511697" y="3675252"/>
            <a:ext cx="540000" cy="72343"/>
            <a:chOff x="4470801" y="5575180"/>
            <a:chExt cx="698295" cy="45163"/>
          </a:xfrm>
        </p:grpSpPr>
        <p:cxnSp>
          <p:nvCxnSpPr>
            <p:cNvPr id="93" name="Gerade Verbindung mit Pfeil 92">
              <a:extLst>
                <a:ext uri="{FF2B5EF4-FFF2-40B4-BE49-F238E27FC236}">
                  <a16:creationId xmlns:a16="http://schemas.microsoft.com/office/drawing/2014/main" id="{DE8B66E5-59F7-4C69-82EC-DB83797DA2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801" y="5575180"/>
              <a:ext cx="6982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Gerade Verbindung mit Pfeil 93">
              <a:extLst>
                <a:ext uri="{FF2B5EF4-FFF2-40B4-BE49-F238E27FC236}">
                  <a16:creationId xmlns:a16="http://schemas.microsoft.com/office/drawing/2014/main" id="{68E2BCB6-0539-424C-8927-EA440AE3AA45}"/>
                </a:ext>
              </a:extLst>
            </p:cNvPr>
            <p:cNvCxnSpPr>
              <a:cxnSpLocks/>
            </p:cNvCxnSpPr>
            <p:nvPr/>
          </p:nvCxnSpPr>
          <p:spPr>
            <a:xfrm>
              <a:off x="4470801" y="5620343"/>
              <a:ext cx="6982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D35C227B-3F03-4954-85CC-5E5D4999CF07}"/>
              </a:ext>
            </a:extLst>
          </p:cNvPr>
          <p:cNvGrpSpPr/>
          <p:nvPr/>
        </p:nvGrpSpPr>
        <p:grpSpPr>
          <a:xfrm>
            <a:off x="516863" y="2293165"/>
            <a:ext cx="6962556" cy="415755"/>
            <a:chOff x="516863" y="2221157"/>
            <a:chExt cx="6962556" cy="415755"/>
          </a:xfrm>
        </p:grpSpPr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157EC2B4-BE26-4A8A-A5A7-B3DD4B5FA931}"/>
                </a:ext>
              </a:extLst>
            </p:cNvPr>
            <p:cNvSpPr txBox="1"/>
            <p:nvPr/>
          </p:nvSpPr>
          <p:spPr>
            <a:xfrm>
              <a:off x="516863" y="2259757"/>
              <a:ext cx="8674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Glucose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82C36760-831A-445C-8DE7-60130185D2B3}"/>
                </a:ext>
              </a:extLst>
            </p:cNvPr>
            <p:cNvSpPr txBox="1"/>
            <p:nvPr/>
          </p:nvSpPr>
          <p:spPr>
            <a:xfrm>
              <a:off x="6163415" y="2221157"/>
              <a:ext cx="1316004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Fructose-1,6-bisphosphat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BCBB5D88-C307-40F9-A732-6BB40E2338D9}"/>
                </a:ext>
              </a:extLst>
            </p:cNvPr>
            <p:cNvSpPr txBox="1"/>
            <p:nvPr/>
          </p:nvSpPr>
          <p:spPr>
            <a:xfrm>
              <a:off x="2379366" y="2221157"/>
              <a:ext cx="1069529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Glucose-6-phosphat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59E7BBDF-BDED-4D89-9144-9F61F33C6D49}"/>
                </a:ext>
              </a:extLst>
            </p:cNvPr>
            <p:cNvSpPr txBox="1"/>
            <p:nvPr/>
          </p:nvSpPr>
          <p:spPr>
            <a:xfrm>
              <a:off x="3982621" y="2221157"/>
              <a:ext cx="1185729" cy="415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Fructose-6-phosphat</a:t>
              </a:r>
            </a:p>
          </p:txBody>
        </p:sp>
        <p:grpSp>
          <p:nvGrpSpPr>
            <p:cNvPr id="71" name="Gruppieren 70">
              <a:extLst>
                <a:ext uri="{FF2B5EF4-FFF2-40B4-BE49-F238E27FC236}">
                  <a16:creationId xmlns:a16="http://schemas.microsoft.com/office/drawing/2014/main" id="{DB4CDE6E-6BD7-47CB-A578-2870D2AD2115}"/>
                </a:ext>
              </a:extLst>
            </p:cNvPr>
            <p:cNvGrpSpPr/>
            <p:nvPr/>
          </p:nvGrpSpPr>
          <p:grpSpPr>
            <a:xfrm>
              <a:off x="3445758" y="2406453"/>
              <a:ext cx="540000" cy="45163"/>
              <a:chOff x="4470801" y="5575180"/>
              <a:chExt cx="698295" cy="45163"/>
            </a:xfrm>
          </p:grpSpPr>
          <p:cxnSp>
            <p:nvCxnSpPr>
              <p:cNvPr id="72" name="Gerade Verbindung mit Pfeil 71">
                <a:extLst>
                  <a:ext uri="{FF2B5EF4-FFF2-40B4-BE49-F238E27FC236}">
                    <a16:creationId xmlns:a16="http://schemas.microsoft.com/office/drawing/2014/main" id="{B444DD2A-B141-41AE-A5C6-8FAC3436B2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70801" y="5575180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Gerade Verbindung mit Pfeil 72">
                <a:extLst>
                  <a:ext uri="{FF2B5EF4-FFF2-40B4-BE49-F238E27FC236}">
                    <a16:creationId xmlns:a16="http://schemas.microsoft.com/office/drawing/2014/main" id="{7060D8B3-8A92-44D0-A3B6-0121280588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0801" y="5620343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E312B98A-6158-4E8C-906C-1F0487F97181}"/>
                </a:ext>
              </a:extLst>
            </p:cNvPr>
            <p:cNvGrpSpPr/>
            <p:nvPr/>
          </p:nvGrpSpPr>
          <p:grpSpPr>
            <a:xfrm>
              <a:off x="1609557" y="2250003"/>
              <a:ext cx="554262" cy="358063"/>
              <a:chOff x="5957930" y="1822300"/>
              <a:chExt cx="554262" cy="358063"/>
            </a:xfrm>
          </p:grpSpPr>
          <p:pic>
            <p:nvPicPr>
              <p:cNvPr id="82" name="Grafik 81">
                <a:extLst>
                  <a:ext uri="{FF2B5EF4-FFF2-40B4-BE49-F238E27FC236}">
                    <a16:creationId xmlns:a16="http://schemas.microsoft.com/office/drawing/2014/main" id="{8748DC98-D52E-42D2-90FB-EAAB2B3ABA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flipH="1">
                <a:off x="5957930" y="1822300"/>
                <a:ext cx="493160" cy="358063"/>
              </a:xfrm>
              <a:prstGeom prst="rect">
                <a:avLst/>
              </a:prstGeom>
            </p:spPr>
          </p:pic>
          <p:cxnSp>
            <p:nvCxnSpPr>
              <p:cNvPr id="83" name="Gerade Verbindung mit Pfeil 82">
                <a:extLst>
                  <a:ext uri="{FF2B5EF4-FFF2-40B4-BE49-F238E27FC236}">
                    <a16:creationId xmlns:a16="http://schemas.microsoft.com/office/drawing/2014/main" id="{52A775B0-7022-481C-8DB2-49D8D0EA55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2192" y="2093805"/>
                <a:ext cx="5400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uppieren 79">
              <a:extLst>
                <a:ext uri="{FF2B5EF4-FFF2-40B4-BE49-F238E27FC236}">
                  <a16:creationId xmlns:a16="http://schemas.microsoft.com/office/drawing/2014/main" id="{594A7C1F-BA4F-41F8-B922-AF684FB0A51C}"/>
                </a:ext>
              </a:extLst>
            </p:cNvPr>
            <p:cNvGrpSpPr/>
            <p:nvPr/>
          </p:nvGrpSpPr>
          <p:grpSpPr>
            <a:xfrm>
              <a:off x="5304889" y="2225610"/>
              <a:ext cx="629779" cy="406848"/>
              <a:chOff x="5957930" y="1822300"/>
              <a:chExt cx="554262" cy="358063"/>
            </a:xfrm>
          </p:grpSpPr>
          <p:pic>
            <p:nvPicPr>
              <p:cNvPr id="41" name="Grafik 40">
                <a:extLst>
                  <a:ext uri="{FF2B5EF4-FFF2-40B4-BE49-F238E27FC236}">
                    <a16:creationId xmlns:a16="http://schemas.microsoft.com/office/drawing/2014/main" id="{5A196526-2027-415B-93AE-0C5CBD819A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flipH="1">
                <a:off x="5957930" y="1822300"/>
                <a:ext cx="493160" cy="358063"/>
              </a:xfrm>
              <a:prstGeom prst="rect">
                <a:avLst/>
              </a:prstGeom>
            </p:spPr>
          </p:pic>
          <p:cxnSp>
            <p:nvCxnSpPr>
              <p:cNvPr id="79" name="Gerade Verbindung mit Pfeil 78">
                <a:extLst>
                  <a:ext uri="{FF2B5EF4-FFF2-40B4-BE49-F238E27FC236}">
                    <a16:creationId xmlns:a16="http://schemas.microsoft.com/office/drawing/2014/main" id="{6D8EDC4E-044B-4716-A813-A6190BC8E5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72192" y="2093805"/>
                <a:ext cx="5400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176C69D5-A983-4DDB-8488-78956912C33B}"/>
              </a:ext>
            </a:extLst>
          </p:cNvPr>
          <p:cNvGrpSpPr/>
          <p:nvPr/>
        </p:nvGrpSpPr>
        <p:grpSpPr>
          <a:xfrm>
            <a:off x="1344420" y="2180542"/>
            <a:ext cx="1082790" cy="391886"/>
            <a:chOff x="1344420" y="2180542"/>
            <a:chExt cx="1082790" cy="391886"/>
          </a:xfrm>
        </p:grpSpPr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id="{C8B11C9E-0809-4358-BEF7-EB20C3E2AF39}"/>
                </a:ext>
              </a:extLst>
            </p:cNvPr>
            <p:cNvSpPr txBox="1"/>
            <p:nvPr/>
          </p:nvSpPr>
          <p:spPr>
            <a:xfrm>
              <a:off x="1344420" y="2180542"/>
              <a:ext cx="635818" cy="349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ATP</a:t>
              </a: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784B7B1-1568-4B9E-A4DA-FBD7F2D1E174}"/>
                </a:ext>
              </a:extLst>
            </p:cNvPr>
            <p:cNvSpPr txBox="1"/>
            <p:nvPr/>
          </p:nvSpPr>
          <p:spPr>
            <a:xfrm>
              <a:off x="1791392" y="2222717"/>
              <a:ext cx="635818" cy="349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ADP</a:t>
              </a:r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1B29E462-2ECA-4450-91A0-E165C6FFBD97}"/>
              </a:ext>
            </a:extLst>
          </p:cNvPr>
          <p:cNvGrpSpPr/>
          <p:nvPr/>
        </p:nvGrpSpPr>
        <p:grpSpPr>
          <a:xfrm>
            <a:off x="5077595" y="2169016"/>
            <a:ext cx="1101643" cy="346056"/>
            <a:chOff x="5077595" y="2169016"/>
            <a:chExt cx="1101643" cy="346056"/>
          </a:xfrm>
        </p:grpSpPr>
        <p:sp>
          <p:nvSpPr>
            <p:cNvPr id="76" name="Textfeld 75">
              <a:extLst>
                <a:ext uri="{FF2B5EF4-FFF2-40B4-BE49-F238E27FC236}">
                  <a16:creationId xmlns:a16="http://schemas.microsoft.com/office/drawing/2014/main" id="{88F17A7B-1459-4792-8105-19B51ADBC0E8}"/>
                </a:ext>
              </a:extLst>
            </p:cNvPr>
            <p:cNvSpPr txBox="1"/>
            <p:nvPr/>
          </p:nvSpPr>
          <p:spPr>
            <a:xfrm>
              <a:off x="5077595" y="2169016"/>
              <a:ext cx="5595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ATP</a:t>
              </a: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2570881D-E6A2-427F-BAE2-9CEEC132BBA5}"/>
                </a:ext>
              </a:extLst>
            </p:cNvPr>
            <p:cNvSpPr txBox="1"/>
            <p:nvPr/>
          </p:nvSpPr>
          <p:spPr>
            <a:xfrm>
              <a:off x="5543420" y="2207295"/>
              <a:ext cx="6358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ADP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886CE033-09CF-43F1-9501-749B4F074DBA}"/>
              </a:ext>
            </a:extLst>
          </p:cNvPr>
          <p:cNvGrpSpPr/>
          <p:nvPr/>
        </p:nvGrpSpPr>
        <p:grpSpPr>
          <a:xfrm>
            <a:off x="5263144" y="4104284"/>
            <a:ext cx="1328415" cy="692868"/>
            <a:chOff x="5263144" y="4116082"/>
            <a:chExt cx="1328415" cy="692868"/>
          </a:xfrm>
        </p:grpSpPr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BC053A0B-5DA8-4736-8419-9EAB1DE10B08}"/>
                </a:ext>
              </a:extLst>
            </p:cNvPr>
            <p:cNvSpPr txBox="1"/>
            <p:nvPr/>
          </p:nvSpPr>
          <p:spPr>
            <a:xfrm>
              <a:off x="5263144" y="4116082"/>
              <a:ext cx="1137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NAD</a:t>
              </a:r>
              <a:r>
                <a:rPr lang="de-DE" sz="1400" baseline="30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+ PO</a:t>
              </a:r>
              <a:r>
                <a:rPr lang="de-DE" sz="1400" baseline="-25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r>
                <a:rPr lang="de-DE" sz="1400" baseline="30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2-</a:t>
              </a:r>
            </a:p>
          </p:txBody>
        </p: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43464C0B-CBE2-4DEF-A058-7EEB340D1420}"/>
                </a:ext>
              </a:extLst>
            </p:cNvPr>
            <p:cNvSpPr txBox="1"/>
            <p:nvPr/>
          </p:nvSpPr>
          <p:spPr>
            <a:xfrm>
              <a:off x="5516550" y="4501173"/>
              <a:ext cx="985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NADH + H</a:t>
              </a:r>
              <a:r>
                <a:rPr lang="de-DE" sz="1400" baseline="30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r>
                <a:rPr lang="de-DE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endParaRPr lang="de-DE" sz="14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C235735B-2081-463A-9785-72A4B1890DE5}"/>
                </a:ext>
              </a:extLst>
            </p:cNvPr>
            <p:cNvGrpSpPr/>
            <p:nvPr/>
          </p:nvGrpSpPr>
          <p:grpSpPr>
            <a:xfrm>
              <a:off x="6233496" y="4186205"/>
              <a:ext cx="358063" cy="540000"/>
              <a:chOff x="6233496" y="4429292"/>
              <a:chExt cx="358063" cy="540000"/>
            </a:xfrm>
          </p:grpSpPr>
          <p:grpSp>
            <p:nvGrpSpPr>
              <p:cNvPr id="95" name="Gruppieren 94">
                <a:extLst>
                  <a:ext uri="{FF2B5EF4-FFF2-40B4-BE49-F238E27FC236}">
                    <a16:creationId xmlns:a16="http://schemas.microsoft.com/office/drawing/2014/main" id="{F45FF93A-0C93-4F89-8283-5ECAFB358CE9}"/>
                  </a:ext>
                </a:extLst>
              </p:cNvPr>
              <p:cNvGrpSpPr/>
              <p:nvPr/>
            </p:nvGrpSpPr>
            <p:grpSpPr>
              <a:xfrm rot="14261335">
                <a:off x="6259565" y="4676710"/>
                <a:ext cx="540000" cy="45163"/>
                <a:chOff x="4470801" y="5575180"/>
                <a:chExt cx="698295" cy="45163"/>
              </a:xfrm>
            </p:grpSpPr>
            <p:cxnSp>
              <p:nvCxnSpPr>
                <p:cNvPr id="96" name="Gerade Verbindung mit Pfeil 95">
                  <a:extLst>
                    <a:ext uri="{FF2B5EF4-FFF2-40B4-BE49-F238E27FC236}">
                      <a16:creationId xmlns:a16="http://schemas.microsoft.com/office/drawing/2014/main" id="{9BF4E955-65B5-48F2-817F-9052EB6443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70801" y="5575180"/>
                  <a:ext cx="698295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Gerade Verbindung mit Pfeil 96">
                  <a:extLst>
                    <a:ext uri="{FF2B5EF4-FFF2-40B4-BE49-F238E27FC236}">
                      <a16:creationId xmlns:a16="http://schemas.microsoft.com/office/drawing/2014/main" id="{6E6D00E3-08C9-4459-B6CB-80A400C151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70801" y="5620343"/>
                  <a:ext cx="698295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00" name="Grafik 99">
                <a:extLst>
                  <a:ext uri="{FF2B5EF4-FFF2-40B4-BE49-F238E27FC236}">
                    <a16:creationId xmlns:a16="http://schemas.microsoft.com/office/drawing/2014/main" id="{07DB70C3-9016-4DA0-82A7-B82718DA01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rot="4800000" flipH="1" flipV="1">
                <a:off x="6165948" y="4532003"/>
                <a:ext cx="493160" cy="358063"/>
              </a:xfrm>
              <a:prstGeom prst="rect">
                <a:avLst/>
              </a:prstGeom>
            </p:spPr>
          </p:pic>
        </p:grp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8BCD42E8-717B-4EDE-AA03-EE1F75412EFD}"/>
              </a:ext>
            </a:extLst>
          </p:cNvPr>
          <p:cNvSpPr txBox="1"/>
          <p:nvPr/>
        </p:nvSpPr>
        <p:spPr>
          <a:xfrm>
            <a:off x="1316759" y="2594337"/>
            <a:ext cx="1123373" cy="22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>
                <a:solidFill>
                  <a:schemeClr val="tx2"/>
                </a:solidFill>
              </a:rPr>
              <a:t>Hexokinase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A5AA208-B96B-4E14-8944-5941B8F919A6}"/>
              </a:ext>
            </a:extLst>
          </p:cNvPr>
          <p:cNvSpPr txBox="1"/>
          <p:nvPr/>
        </p:nvSpPr>
        <p:spPr>
          <a:xfrm>
            <a:off x="3172557" y="2528810"/>
            <a:ext cx="1123373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>
                <a:solidFill>
                  <a:schemeClr val="tx2"/>
                </a:solidFill>
              </a:rPr>
              <a:t>Glucose-6-phosphat-isomerase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25DF951E-542D-4B47-B296-A27D7741B9BA}"/>
              </a:ext>
            </a:extLst>
          </p:cNvPr>
          <p:cNvSpPr txBox="1"/>
          <p:nvPr/>
        </p:nvSpPr>
        <p:spPr>
          <a:xfrm>
            <a:off x="5134852" y="2614272"/>
            <a:ext cx="1123373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Phospho-fructokinase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10925D29-A553-415B-9EDC-FEE5352E7C55}"/>
              </a:ext>
            </a:extLst>
          </p:cNvPr>
          <p:cNvSpPr txBox="1"/>
          <p:nvPr/>
        </p:nvSpPr>
        <p:spPr>
          <a:xfrm>
            <a:off x="6719935" y="2697977"/>
            <a:ext cx="754423" cy="22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Aldolase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6C4B06DE-16D4-4331-96B9-3FFCBA317E32}"/>
              </a:ext>
            </a:extLst>
          </p:cNvPr>
          <p:cNvSpPr txBox="1"/>
          <p:nvPr/>
        </p:nvSpPr>
        <p:spPr>
          <a:xfrm>
            <a:off x="6351824" y="3752234"/>
            <a:ext cx="939185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Triosephos</a:t>
            </a:r>
            <a:r>
              <a:rPr lang="de-DE" sz="12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phatiso</a:t>
            </a:r>
            <a:r>
              <a:rPr lang="de-DE" sz="12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merase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860A7442-7952-45D2-89C3-0585E72E9E6E}"/>
              </a:ext>
            </a:extLst>
          </p:cNvPr>
          <p:cNvSpPr txBox="1"/>
          <p:nvPr/>
        </p:nvSpPr>
        <p:spPr>
          <a:xfrm>
            <a:off x="5878193" y="5386023"/>
            <a:ext cx="820735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 err="1">
                <a:solidFill>
                  <a:schemeClr val="tx2"/>
                </a:solidFill>
              </a:rPr>
              <a:t>Phospho</a:t>
            </a:r>
            <a:r>
              <a:rPr lang="de-DE" sz="1200" dirty="0">
                <a:solidFill>
                  <a:schemeClr val="tx2"/>
                </a:solidFill>
              </a:rPr>
              <a:t>-</a:t>
            </a:r>
            <a:r>
              <a:rPr lang="de-DE" sz="1200" dirty="0" err="1">
                <a:solidFill>
                  <a:schemeClr val="tx2"/>
                </a:solidFill>
              </a:rPr>
              <a:t>glycerat</a:t>
            </a:r>
            <a:r>
              <a:rPr lang="de-DE" sz="1200" dirty="0">
                <a:solidFill>
                  <a:schemeClr val="tx2"/>
                </a:solidFill>
              </a:rPr>
              <a:t>-kinase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546AE39-B686-4DB9-8851-808F54D0DB9E}"/>
              </a:ext>
            </a:extLst>
          </p:cNvPr>
          <p:cNvSpPr txBox="1"/>
          <p:nvPr/>
        </p:nvSpPr>
        <p:spPr>
          <a:xfrm>
            <a:off x="-41035" y="4993993"/>
            <a:ext cx="928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Pyruvat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7A1FDE2-1EBD-4562-9E6A-B7BD22651CDD}"/>
              </a:ext>
            </a:extLst>
          </p:cNvPr>
          <p:cNvSpPr txBox="1"/>
          <p:nvPr/>
        </p:nvSpPr>
        <p:spPr>
          <a:xfrm>
            <a:off x="6488259" y="5029418"/>
            <a:ext cx="1540125" cy="415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1,3-Bisphospho-glycerat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0167C1A-65EE-40B5-95B6-ACC5344E1F6D}"/>
              </a:ext>
            </a:extLst>
          </p:cNvPr>
          <p:cNvSpPr txBox="1"/>
          <p:nvPr/>
        </p:nvSpPr>
        <p:spPr>
          <a:xfrm>
            <a:off x="3217201" y="5029418"/>
            <a:ext cx="1173686" cy="415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2-Phospho-glycerat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BD17964-EBD7-4398-9C21-08A81A047EB3}"/>
              </a:ext>
            </a:extLst>
          </p:cNvPr>
          <p:cNvSpPr txBox="1"/>
          <p:nvPr/>
        </p:nvSpPr>
        <p:spPr>
          <a:xfrm>
            <a:off x="1349002" y="5029418"/>
            <a:ext cx="1406355" cy="415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Phosphoenol-pyruvat</a:t>
            </a:r>
            <a:endParaRPr lang="de-DE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091E3E3-3D83-4212-9B3C-2A00C88FC179}"/>
              </a:ext>
            </a:extLst>
          </p:cNvPr>
          <p:cNvSpPr txBox="1"/>
          <p:nvPr/>
        </p:nvSpPr>
        <p:spPr>
          <a:xfrm>
            <a:off x="4852731" y="5029418"/>
            <a:ext cx="1173686" cy="415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3-Phos-phoglycerat</a:t>
            </a:r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16DCFDE8-5A3C-4596-A139-44BC927B1BEB}"/>
              </a:ext>
            </a:extLst>
          </p:cNvPr>
          <p:cNvGrpSpPr/>
          <p:nvPr/>
        </p:nvGrpSpPr>
        <p:grpSpPr>
          <a:xfrm>
            <a:off x="4351809" y="5214714"/>
            <a:ext cx="540000" cy="45163"/>
            <a:chOff x="4470801" y="5575180"/>
            <a:chExt cx="698295" cy="45163"/>
          </a:xfrm>
        </p:grpSpPr>
        <p:cxnSp>
          <p:nvCxnSpPr>
            <p:cNvPr id="44" name="Gerade Verbindung mit Pfeil 43">
              <a:extLst>
                <a:ext uri="{FF2B5EF4-FFF2-40B4-BE49-F238E27FC236}">
                  <a16:creationId xmlns:a16="http://schemas.microsoft.com/office/drawing/2014/main" id="{D6350A42-CB5F-4AF4-B2AA-763AF5F1B0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801" y="5575180"/>
              <a:ext cx="6982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>
              <a:extLst>
                <a:ext uri="{FF2B5EF4-FFF2-40B4-BE49-F238E27FC236}">
                  <a16:creationId xmlns:a16="http://schemas.microsoft.com/office/drawing/2014/main" id="{47C00C7A-EAB7-4A04-A0FC-8B0C65C1010D}"/>
                </a:ext>
              </a:extLst>
            </p:cNvPr>
            <p:cNvCxnSpPr>
              <a:cxnSpLocks/>
            </p:cNvCxnSpPr>
            <p:nvPr/>
          </p:nvCxnSpPr>
          <p:spPr>
            <a:xfrm>
              <a:off x="4470801" y="5620343"/>
              <a:ext cx="6982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9BB6BA68-D487-4AE3-BAD7-F9D38FC01F1E}"/>
              </a:ext>
            </a:extLst>
          </p:cNvPr>
          <p:cNvGrpSpPr/>
          <p:nvPr/>
        </p:nvGrpSpPr>
        <p:grpSpPr>
          <a:xfrm>
            <a:off x="5987339" y="5058264"/>
            <a:ext cx="540000" cy="358063"/>
            <a:chOff x="5693279" y="5023490"/>
            <a:chExt cx="540000" cy="358063"/>
          </a:xfrm>
        </p:grpSpPr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88AC4142-8AF0-4414-9E7A-0254F40046C3}"/>
                </a:ext>
              </a:extLst>
            </p:cNvPr>
            <p:cNvGrpSpPr/>
            <p:nvPr/>
          </p:nvGrpSpPr>
          <p:grpSpPr>
            <a:xfrm>
              <a:off x="5693279" y="5293941"/>
              <a:ext cx="540000" cy="45163"/>
              <a:chOff x="4470801" y="5575180"/>
              <a:chExt cx="698295" cy="45163"/>
            </a:xfrm>
          </p:grpSpPr>
          <p:cxnSp>
            <p:nvCxnSpPr>
              <p:cNvPr id="57" name="Gerade Verbindung mit Pfeil 56">
                <a:extLst>
                  <a:ext uri="{FF2B5EF4-FFF2-40B4-BE49-F238E27FC236}">
                    <a16:creationId xmlns:a16="http://schemas.microsoft.com/office/drawing/2014/main" id="{3957BD2A-7BFD-42A4-9A4F-80190A77171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70801" y="5575180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Gerade Verbindung mit Pfeil 57">
                <a:extLst>
                  <a:ext uri="{FF2B5EF4-FFF2-40B4-BE49-F238E27FC236}">
                    <a16:creationId xmlns:a16="http://schemas.microsoft.com/office/drawing/2014/main" id="{EB86DFD6-7B82-46F7-8019-BCA2F2A4EB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0801" y="5620343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88" name="Grafik 87">
              <a:extLst>
                <a:ext uri="{FF2B5EF4-FFF2-40B4-BE49-F238E27FC236}">
                  <a16:creationId xmlns:a16="http://schemas.microsoft.com/office/drawing/2014/main" id="{C7DD0EE5-76E5-47A6-96F8-CDCD4AE4E1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724128" y="5023490"/>
              <a:ext cx="493160" cy="358063"/>
            </a:xfrm>
            <a:prstGeom prst="rect">
              <a:avLst/>
            </a:prstGeom>
          </p:spPr>
        </p:pic>
      </p:grpSp>
      <p:sp>
        <p:nvSpPr>
          <p:cNvPr id="101" name="Textfeld 100">
            <a:extLst>
              <a:ext uri="{FF2B5EF4-FFF2-40B4-BE49-F238E27FC236}">
                <a16:creationId xmlns:a16="http://schemas.microsoft.com/office/drawing/2014/main" id="{DCABB69E-C582-45D8-9E0A-8D368F3669DE}"/>
              </a:ext>
            </a:extLst>
          </p:cNvPr>
          <p:cNvSpPr txBox="1"/>
          <p:nvPr/>
        </p:nvSpPr>
        <p:spPr>
          <a:xfrm>
            <a:off x="5796136" y="4949266"/>
            <a:ext cx="55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ATP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277ED928-1CC6-4036-9C82-721BE51D579B}"/>
              </a:ext>
            </a:extLst>
          </p:cNvPr>
          <p:cNvSpPr txBox="1"/>
          <p:nvPr/>
        </p:nvSpPr>
        <p:spPr>
          <a:xfrm>
            <a:off x="6193558" y="4914129"/>
            <a:ext cx="55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ADP</a:t>
            </a:r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0D7E89A2-C47B-4366-82E7-6AC30CAC9691}"/>
              </a:ext>
            </a:extLst>
          </p:cNvPr>
          <p:cNvGrpSpPr/>
          <p:nvPr/>
        </p:nvGrpSpPr>
        <p:grpSpPr>
          <a:xfrm>
            <a:off x="848080" y="5058264"/>
            <a:ext cx="540000" cy="358063"/>
            <a:chOff x="810116" y="5022299"/>
            <a:chExt cx="540000" cy="358063"/>
          </a:xfrm>
        </p:grpSpPr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88BBCE98-B433-4F7D-B25F-E10AD002D7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0116" y="5286104"/>
              <a:ext cx="540000" cy="98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03" name="Grafik 102">
              <a:extLst>
                <a:ext uri="{FF2B5EF4-FFF2-40B4-BE49-F238E27FC236}">
                  <a16:creationId xmlns:a16="http://schemas.microsoft.com/office/drawing/2014/main" id="{26A6E9D6-0C0A-4DC1-A7DA-839AC71A3F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4207" y="5022299"/>
              <a:ext cx="493160" cy="358063"/>
            </a:xfrm>
            <a:prstGeom prst="rect">
              <a:avLst/>
            </a:prstGeom>
          </p:spPr>
        </p:pic>
      </p:grpSp>
      <p:sp>
        <p:nvSpPr>
          <p:cNvPr id="104" name="Textfeld 103">
            <a:extLst>
              <a:ext uri="{FF2B5EF4-FFF2-40B4-BE49-F238E27FC236}">
                <a16:creationId xmlns:a16="http://schemas.microsoft.com/office/drawing/2014/main" id="{6CF100F4-4CA2-40E9-B9E8-C287C1AA8DDF}"/>
              </a:ext>
            </a:extLst>
          </p:cNvPr>
          <p:cNvSpPr txBox="1"/>
          <p:nvPr/>
        </p:nvSpPr>
        <p:spPr>
          <a:xfrm>
            <a:off x="663445" y="4949266"/>
            <a:ext cx="55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ATP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4ABAC6E5-7A34-4C91-A306-42448BFF035A}"/>
              </a:ext>
            </a:extLst>
          </p:cNvPr>
          <p:cNvSpPr txBox="1"/>
          <p:nvPr/>
        </p:nvSpPr>
        <p:spPr>
          <a:xfrm>
            <a:off x="1044881" y="4914129"/>
            <a:ext cx="559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ADP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910A90A6-97DA-44E8-AB4D-1E1E5D20FA11}"/>
              </a:ext>
            </a:extLst>
          </p:cNvPr>
          <p:cNvSpPr txBox="1"/>
          <p:nvPr/>
        </p:nvSpPr>
        <p:spPr>
          <a:xfrm>
            <a:off x="2632775" y="5368995"/>
            <a:ext cx="667238" cy="22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>
                <a:solidFill>
                  <a:schemeClr val="tx2"/>
                </a:solidFill>
              </a:rPr>
              <a:t>Enolase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61533835-CFA3-489E-BB9F-DB87698599FD}"/>
              </a:ext>
            </a:extLst>
          </p:cNvPr>
          <p:cNvSpPr txBox="1"/>
          <p:nvPr/>
        </p:nvSpPr>
        <p:spPr>
          <a:xfrm>
            <a:off x="797807" y="5332147"/>
            <a:ext cx="743103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>
                <a:solidFill>
                  <a:schemeClr val="tx2"/>
                </a:solidFill>
              </a:rPr>
              <a:t>Pyruvat-kinase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A9A2418B-748E-4F8F-B728-C1802C437752}"/>
              </a:ext>
            </a:extLst>
          </p:cNvPr>
          <p:cNvSpPr txBox="1"/>
          <p:nvPr/>
        </p:nvSpPr>
        <p:spPr>
          <a:xfrm>
            <a:off x="4231647" y="5282502"/>
            <a:ext cx="81334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kern="900" dirty="0" err="1">
                <a:solidFill>
                  <a:schemeClr val="tx2"/>
                </a:solidFill>
              </a:rPr>
              <a:t>Phospho-glycerat-mutase</a:t>
            </a:r>
            <a:endParaRPr lang="de-DE" sz="1400" kern="900" dirty="0">
              <a:solidFill>
                <a:schemeClr val="tx2"/>
              </a:solidFill>
            </a:endParaRP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4387565F-CBEA-4E8D-A162-79B7E3F5A919}"/>
              </a:ext>
            </a:extLst>
          </p:cNvPr>
          <p:cNvGrpSpPr/>
          <p:nvPr/>
        </p:nvGrpSpPr>
        <p:grpSpPr>
          <a:xfrm>
            <a:off x="2716279" y="5123461"/>
            <a:ext cx="540000" cy="227669"/>
            <a:chOff x="2716279" y="5114633"/>
            <a:chExt cx="540000" cy="227669"/>
          </a:xfrm>
        </p:grpSpPr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C12BD53B-3967-43D4-98DE-2E21D3F6C85B}"/>
                </a:ext>
              </a:extLst>
            </p:cNvPr>
            <p:cNvGrpSpPr/>
            <p:nvPr/>
          </p:nvGrpSpPr>
          <p:grpSpPr>
            <a:xfrm>
              <a:off x="2716279" y="5297139"/>
              <a:ext cx="540000" cy="45163"/>
              <a:chOff x="4470801" y="5575180"/>
              <a:chExt cx="698295" cy="45163"/>
            </a:xfrm>
          </p:grpSpPr>
          <p:cxnSp>
            <p:nvCxnSpPr>
              <p:cNvPr id="67" name="Gerade Verbindung mit Pfeil 66">
                <a:extLst>
                  <a:ext uri="{FF2B5EF4-FFF2-40B4-BE49-F238E27FC236}">
                    <a16:creationId xmlns:a16="http://schemas.microsoft.com/office/drawing/2014/main" id="{5FF3251E-0EE9-4F99-9ECF-40F024988F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70801" y="5575180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Gerade Verbindung mit Pfeil 69">
                <a:extLst>
                  <a:ext uri="{FF2B5EF4-FFF2-40B4-BE49-F238E27FC236}">
                    <a16:creationId xmlns:a16="http://schemas.microsoft.com/office/drawing/2014/main" id="{400357C8-43B6-4587-808B-28D857B2DD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70801" y="5620343"/>
                <a:ext cx="6982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8" name="Bogen 27">
              <a:extLst>
                <a:ext uri="{FF2B5EF4-FFF2-40B4-BE49-F238E27FC236}">
                  <a16:creationId xmlns:a16="http://schemas.microsoft.com/office/drawing/2014/main" id="{7197273C-ABF7-4B21-9459-0A335577EC9D}"/>
                </a:ext>
              </a:extLst>
            </p:cNvPr>
            <p:cNvSpPr/>
            <p:nvPr/>
          </p:nvSpPr>
          <p:spPr>
            <a:xfrm rot="11529997">
              <a:off x="2903160" y="5114633"/>
              <a:ext cx="252327" cy="185296"/>
            </a:xfrm>
            <a:prstGeom prst="arc">
              <a:avLst>
                <a:gd name="adj1" fmla="val 16200000"/>
                <a:gd name="adj2" fmla="val 553344"/>
              </a:avLst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114" name="Textfeld 113">
            <a:extLst>
              <a:ext uri="{FF2B5EF4-FFF2-40B4-BE49-F238E27FC236}">
                <a16:creationId xmlns:a16="http://schemas.microsoft.com/office/drawing/2014/main" id="{2A997FA1-4239-4483-AB6A-5F7A6029D974}"/>
              </a:ext>
            </a:extLst>
          </p:cNvPr>
          <p:cNvSpPr txBox="1"/>
          <p:nvPr/>
        </p:nvSpPr>
        <p:spPr>
          <a:xfrm>
            <a:off x="2631094" y="4949265"/>
            <a:ext cx="4742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14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de-DE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6516BEA8-3ADF-42EC-884B-04CBEA91DB19}"/>
              </a:ext>
            </a:extLst>
          </p:cNvPr>
          <p:cNvSpPr txBox="1"/>
          <p:nvPr/>
        </p:nvSpPr>
        <p:spPr>
          <a:xfrm>
            <a:off x="6523880" y="4269048"/>
            <a:ext cx="1173935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dirty="0">
                <a:solidFill>
                  <a:schemeClr val="tx2"/>
                </a:solidFill>
              </a:rPr>
              <a:t>GAP-Dehydrogenase</a:t>
            </a:r>
            <a:endParaRPr lang="de-DE" sz="1400" dirty="0">
              <a:solidFill>
                <a:schemeClr val="tx2"/>
              </a:solidFill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A9383BE2-5BAA-4DEA-AFC3-FFA508715E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86917" y="2536074"/>
            <a:ext cx="242824" cy="288000"/>
          </a:xfrm>
          <a:prstGeom prst="rect">
            <a:avLst/>
          </a:prstGeom>
        </p:spPr>
      </p:pic>
      <p:pic>
        <p:nvPicPr>
          <p:cNvPr id="123" name="Grafik 122">
            <a:extLst>
              <a:ext uri="{FF2B5EF4-FFF2-40B4-BE49-F238E27FC236}">
                <a16:creationId xmlns:a16="http://schemas.microsoft.com/office/drawing/2014/main" id="{A61C36C0-1420-4B18-9A9F-8D8AF75EFE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76888" y="2626350"/>
            <a:ext cx="242824" cy="288000"/>
          </a:xfrm>
          <a:prstGeom prst="rect">
            <a:avLst/>
          </a:prstGeom>
        </p:spPr>
      </p:pic>
      <p:pic>
        <p:nvPicPr>
          <p:cNvPr id="124" name="Grafik 123">
            <a:extLst>
              <a:ext uri="{FF2B5EF4-FFF2-40B4-BE49-F238E27FC236}">
                <a16:creationId xmlns:a16="http://schemas.microsoft.com/office/drawing/2014/main" id="{6FFC8864-FF60-4E3B-AF1C-D47477BBDC2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4505" y="5395644"/>
            <a:ext cx="242824" cy="288000"/>
          </a:xfrm>
          <a:prstGeom prst="rect">
            <a:avLst/>
          </a:prstGeom>
        </p:spPr>
      </p:pic>
      <p:sp>
        <p:nvSpPr>
          <p:cNvPr id="99" name="Textfeld 98">
            <a:extLst>
              <a:ext uri="{FF2B5EF4-FFF2-40B4-BE49-F238E27FC236}">
                <a16:creationId xmlns:a16="http://schemas.microsoft.com/office/drawing/2014/main" id="{0EE3173C-CF0F-4EBB-A0F8-B2EB97CC6269}"/>
              </a:ext>
            </a:extLst>
          </p:cNvPr>
          <p:cNvSpPr txBox="1"/>
          <p:nvPr/>
        </p:nvSpPr>
        <p:spPr>
          <a:xfrm>
            <a:off x="5568879" y="4738233"/>
            <a:ext cx="1402684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kern="900" dirty="0">
                <a:solidFill>
                  <a:srgbClr val="FF0000"/>
                </a:solidFill>
              </a:rPr>
              <a:t>Substratketten-</a:t>
            </a:r>
          </a:p>
          <a:p>
            <a:pPr algn="ctr">
              <a:lnSpc>
                <a:spcPts val="1000"/>
              </a:lnSpc>
            </a:pPr>
            <a:r>
              <a:rPr lang="de-DE" sz="1200" kern="900" dirty="0" err="1">
                <a:solidFill>
                  <a:srgbClr val="FF0000"/>
                </a:solidFill>
              </a:rPr>
              <a:t>phosphorylierung</a:t>
            </a:r>
            <a:endParaRPr lang="de-DE" sz="1400" kern="900" dirty="0">
              <a:solidFill>
                <a:srgbClr val="FF0000"/>
              </a:solidFill>
            </a:endParaRP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70F504C8-0976-4041-8462-62035A3BE9C6}"/>
              </a:ext>
            </a:extLst>
          </p:cNvPr>
          <p:cNvSpPr txBox="1"/>
          <p:nvPr/>
        </p:nvSpPr>
        <p:spPr>
          <a:xfrm>
            <a:off x="519900" y="4738233"/>
            <a:ext cx="1402684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kern="900" dirty="0">
                <a:solidFill>
                  <a:srgbClr val="FF0000"/>
                </a:solidFill>
              </a:rPr>
              <a:t>Substratketten-</a:t>
            </a:r>
          </a:p>
          <a:p>
            <a:pPr algn="ctr">
              <a:lnSpc>
                <a:spcPts val="1000"/>
              </a:lnSpc>
            </a:pPr>
            <a:r>
              <a:rPr lang="de-DE" sz="1200" kern="900" dirty="0" err="1">
                <a:solidFill>
                  <a:srgbClr val="FF0000"/>
                </a:solidFill>
              </a:rPr>
              <a:t>phosphorylierung</a:t>
            </a:r>
            <a:endParaRPr lang="de-DE" sz="1400" kern="900" dirty="0">
              <a:solidFill>
                <a:srgbClr val="FF0000"/>
              </a:solidFill>
            </a:endParaRP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5A148B4A-F57B-4C34-8F66-022496D88CB6}"/>
              </a:ext>
            </a:extLst>
          </p:cNvPr>
          <p:cNvSpPr txBox="1"/>
          <p:nvPr/>
        </p:nvSpPr>
        <p:spPr>
          <a:xfrm>
            <a:off x="4717593" y="4476194"/>
            <a:ext cx="987150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de-DE" sz="1200" kern="900" dirty="0">
                <a:solidFill>
                  <a:srgbClr val="FF0000"/>
                </a:solidFill>
              </a:rPr>
              <a:t>Reduktions-äquivalente</a:t>
            </a:r>
            <a:endParaRPr lang="de-DE" sz="1400" kern="900" dirty="0">
              <a:solidFill>
                <a:srgbClr val="FF0000"/>
              </a:solidFill>
            </a:endParaRPr>
          </a:p>
        </p:txBody>
      </p:sp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9585391D-FB5F-4C0C-9FC6-1A346E1AA998}"/>
              </a:ext>
            </a:extLst>
          </p:cNvPr>
          <p:cNvGrpSpPr/>
          <p:nvPr/>
        </p:nvGrpSpPr>
        <p:grpSpPr>
          <a:xfrm>
            <a:off x="133796" y="4892592"/>
            <a:ext cx="521964" cy="171718"/>
            <a:chOff x="4245111" y="1196752"/>
            <a:chExt cx="648072" cy="216024"/>
          </a:xfrm>
          <a:solidFill>
            <a:srgbClr val="C00000"/>
          </a:solidFill>
        </p:grpSpPr>
        <p:sp>
          <p:nvSpPr>
            <p:cNvPr id="117" name="Ellipse 116">
              <a:extLst>
                <a:ext uri="{FF2B5EF4-FFF2-40B4-BE49-F238E27FC236}">
                  <a16:creationId xmlns:a16="http://schemas.microsoft.com/office/drawing/2014/main" id="{845CEEE4-4973-40F6-BC42-E6B4BF5FA7E0}"/>
                </a:ext>
              </a:extLst>
            </p:cNvPr>
            <p:cNvSpPr/>
            <p:nvPr/>
          </p:nvSpPr>
          <p:spPr>
            <a:xfrm>
              <a:off x="4245111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8" name="Ellipse 117">
              <a:extLst>
                <a:ext uri="{FF2B5EF4-FFF2-40B4-BE49-F238E27FC236}">
                  <a16:creationId xmlns:a16="http://schemas.microsoft.com/office/drawing/2014/main" id="{6F5A7198-6D23-43EE-99F8-1ABA2A8A2902}"/>
                </a:ext>
              </a:extLst>
            </p:cNvPr>
            <p:cNvSpPr/>
            <p:nvPr/>
          </p:nvSpPr>
          <p:spPr>
            <a:xfrm>
              <a:off x="4461135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9" name="Ellipse 118">
              <a:extLst>
                <a:ext uri="{FF2B5EF4-FFF2-40B4-BE49-F238E27FC236}">
                  <a16:creationId xmlns:a16="http://schemas.microsoft.com/office/drawing/2014/main" id="{A58FE89E-AEED-4699-BE08-AB4A8811168D}"/>
                </a:ext>
              </a:extLst>
            </p:cNvPr>
            <p:cNvSpPr/>
            <p:nvPr/>
          </p:nvSpPr>
          <p:spPr>
            <a:xfrm>
              <a:off x="4677159" y="1196752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31D67B90-5835-4B56-8D65-88E069BA3BF2}"/>
              </a:ext>
            </a:extLst>
          </p:cNvPr>
          <p:cNvGrpSpPr/>
          <p:nvPr/>
        </p:nvGrpSpPr>
        <p:grpSpPr>
          <a:xfrm>
            <a:off x="650518" y="2616853"/>
            <a:ext cx="521964" cy="343436"/>
            <a:chOff x="4236727" y="332656"/>
            <a:chExt cx="648072" cy="432048"/>
          </a:xfrm>
          <a:solidFill>
            <a:srgbClr val="C00000"/>
          </a:solidFill>
        </p:grpSpPr>
        <p:sp>
          <p:nvSpPr>
            <p:cNvPr id="121" name="Ellipse 120">
              <a:extLst>
                <a:ext uri="{FF2B5EF4-FFF2-40B4-BE49-F238E27FC236}">
                  <a16:creationId xmlns:a16="http://schemas.microsoft.com/office/drawing/2014/main" id="{BF5882A9-C67B-450B-A0DC-91A83441B308}"/>
                </a:ext>
              </a:extLst>
            </p:cNvPr>
            <p:cNvSpPr/>
            <p:nvPr/>
          </p:nvSpPr>
          <p:spPr>
            <a:xfrm>
              <a:off x="4236727" y="548680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2" name="Ellipse 121">
              <a:extLst>
                <a:ext uri="{FF2B5EF4-FFF2-40B4-BE49-F238E27FC236}">
                  <a16:creationId xmlns:a16="http://schemas.microsoft.com/office/drawing/2014/main" id="{5CB9598C-4A02-42BD-AAF8-A08B169AE190}"/>
                </a:ext>
              </a:extLst>
            </p:cNvPr>
            <p:cNvSpPr/>
            <p:nvPr/>
          </p:nvSpPr>
          <p:spPr>
            <a:xfrm>
              <a:off x="4452751" y="548680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DE81B5C-D515-470A-B723-88DA4C039A26}"/>
                </a:ext>
              </a:extLst>
            </p:cNvPr>
            <p:cNvSpPr/>
            <p:nvPr/>
          </p:nvSpPr>
          <p:spPr>
            <a:xfrm>
              <a:off x="4668775" y="548680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7F962849-252C-440B-845E-F2233B5256A9}"/>
                </a:ext>
              </a:extLst>
            </p:cNvPr>
            <p:cNvSpPr/>
            <p:nvPr/>
          </p:nvSpPr>
          <p:spPr>
            <a:xfrm>
              <a:off x="4236727" y="33265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D79D85E8-9599-4B80-ACC8-189431C9E1BD}"/>
                </a:ext>
              </a:extLst>
            </p:cNvPr>
            <p:cNvSpPr/>
            <p:nvPr/>
          </p:nvSpPr>
          <p:spPr>
            <a:xfrm>
              <a:off x="4452751" y="33265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2C89C9B3-9ED3-4D07-A614-037EB7193FB5}"/>
                </a:ext>
              </a:extLst>
            </p:cNvPr>
            <p:cNvSpPr/>
            <p:nvPr/>
          </p:nvSpPr>
          <p:spPr>
            <a:xfrm>
              <a:off x="4668775" y="332656"/>
              <a:ext cx="216024" cy="216024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865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Explosion: 8 Zacken 30">
            <a:extLst>
              <a:ext uri="{FF2B5EF4-FFF2-40B4-BE49-F238E27FC236}">
                <a16:creationId xmlns:a16="http://schemas.microsoft.com/office/drawing/2014/main" id="{10D15BE5-D9EE-4FE5-A760-9A2DF099C6F8}"/>
              </a:ext>
            </a:extLst>
          </p:cNvPr>
          <p:cNvSpPr/>
          <p:nvPr/>
        </p:nvSpPr>
        <p:spPr>
          <a:xfrm>
            <a:off x="5290744" y="1787597"/>
            <a:ext cx="1153464" cy="1143001"/>
          </a:xfrm>
          <a:prstGeom prst="irregularSeal1">
            <a:avLst/>
          </a:prstGeom>
          <a:solidFill>
            <a:srgbClr val="FFC000">
              <a:alpha val="69804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xplosion: 8 Zacken 33">
            <a:extLst>
              <a:ext uri="{FF2B5EF4-FFF2-40B4-BE49-F238E27FC236}">
                <a16:creationId xmlns:a16="http://schemas.microsoft.com/office/drawing/2014/main" id="{DBB57C8B-4FCA-4C7B-8FD3-5068926D7FB0}"/>
              </a:ext>
            </a:extLst>
          </p:cNvPr>
          <p:cNvSpPr/>
          <p:nvPr/>
        </p:nvSpPr>
        <p:spPr>
          <a:xfrm>
            <a:off x="2339752" y="2420888"/>
            <a:ext cx="1153464" cy="1143001"/>
          </a:xfrm>
          <a:prstGeom prst="irregularSeal1">
            <a:avLst/>
          </a:prstGeom>
          <a:solidFill>
            <a:srgbClr val="FFC000">
              <a:alpha val="69804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50D2069-A2F2-4CFE-B9B9-8E36B437FAE7}"/>
              </a:ext>
            </a:extLst>
          </p:cNvPr>
          <p:cNvSpPr txBox="1"/>
          <p:nvPr/>
        </p:nvSpPr>
        <p:spPr>
          <a:xfrm>
            <a:off x="3419872" y="2780928"/>
            <a:ext cx="1925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Hexokinase</a:t>
            </a:r>
          </a:p>
        </p:txBody>
      </p:sp>
      <p:sp>
        <p:nvSpPr>
          <p:cNvPr id="21" name="Titel 20">
            <a:extLst>
              <a:ext uri="{FF2B5EF4-FFF2-40B4-BE49-F238E27FC236}">
                <a16:creationId xmlns:a16="http://schemas.microsoft.com/office/drawing/2014/main" id="{1289EA2E-5818-4457-A2B3-0C187DC9C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663" y="-10797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de-DE" sz="3200" dirty="0"/>
              <a:t>Die Hexokinase phosphoryliert die Glucose.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8A1842D1-B0EE-4D76-B590-FB97136B4EED}"/>
              </a:ext>
            </a:extLst>
          </p:cNvPr>
          <p:cNvGrpSpPr/>
          <p:nvPr/>
        </p:nvGrpSpPr>
        <p:grpSpPr>
          <a:xfrm>
            <a:off x="326583" y="1790678"/>
            <a:ext cx="1970793" cy="2160000"/>
            <a:chOff x="326583" y="1790678"/>
            <a:chExt cx="1970793" cy="2160000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4637339C-5F4A-4E67-B545-6187DBD2CB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6583" y="1790678"/>
              <a:ext cx="1856386" cy="2160000"/>
            </a:xfrm>
            <a:prstGeom prst="rect">
              <a:avLst/>
            </a:prstGeom>
          </p:spPr>
        </p:pic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2F80C453-5FDB-4050-A230-ED838E30D64C}"/>
                </a:ext>
              </a:extLst>
            </p:cNvPr>
            <p:cNvSpPr txBox="1"/>
            <p:nvPr/>
          </p:nvSpPr>
          <p:spPr>
            <a:xfrm>
              <a:off x="1815446" y="2882778"/>
              <a:ext cx="481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chemeClr val="tx2"/>
                  </a:solidFill>
                </a:rPr>
                <a:t>1</a:t>
              </a:r>
              <a:endParaRPr lang="de-DE" dirty="0">
                <a:solidFill>
                  <a:schemeClr val="tx2"/>
                </a:solidFill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9370233B-CA4F-4100-91D3-0CF347638214}"/>
                </a:ext>
              </a:extLst>
            </p:cNvPr>
            <p:cNvSpPr txBox="1"/>
            <p:nvPr/>
          </p:nvSpPr>
          <p:spPr>
            <a:xfrm>
              <a:off x="1191789" y="3182736"/>
              <a:ext cx="481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chemeClr val="tx2"/>
                  </a:solidFill>
                </a:rPr>
                <a:t>2</a:t>
              </a:r>
              <a:endParaRPr lang="de-DE" dirty="0">
                <a:solidFill>
                  <a:schemeClr val="tx2"/>
                </a:solidFill>
              </a:endParaRP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6D5553AE-18BC-4358-B19D-98DEC32DECA1}"/>
                </a:ext>
              </a:extLst>
            </p:cNvPr>
            <p:cNvSpPr txBox="1"/>
            <p:nvPr/>
          </p:nvSpPr>
          <p:spPr>
            <a:xfrm>
              <a:off x="802643" y="2579866"/>
              <a:ext cx="481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chemeClr val="tx2"/>
                  </a:solidFill>
                </a:rPr>
                <a:t>5</a:t>
              </a:r>
              <a:endParaRPr lang="de-DE" dirty="0">
                <a:solidFill>
                  <a:schemeClr val="tx2"/>
                </a:solidFill>
              </a:endParaRP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18F85E84-8E17-4462-960E-3B7A2C124777}"/>
                </a:ext>
              </a:extLst>
            </p:cNvPr>
            <p:cNvSpPr txBox="1"/>
            <p:nvPr/>
          </p:nvSpPr>
          <p:spPr>
            <a:xfrm>
              <a:off x="733651" y="2204393"/>
              <a:ext cx="481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chemeClr val="tx2"/>
                  </a:solidFill>
                </a:rPr>
                <a:t>6</a:t>
              </a:r>
              <a:endParaRPr lang="de-DE" dirty="0">
                <a:solidFill>
                  <a:schemeClr val="tx2"/>
                </a:solidFill>
              </a:endParaRP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BF5A54D5-8685-4858-9E4D-0EB7DEE67E32}"/>
                </a:ext>
              </a:extLst>
            </p:cNvPr>
            <p:cNvSpPr txBox="1"/>
            <p:nvPr/>
          </p:nvSpPr>
          <p:spPr>
            <a:xfrm>
              <a:off x="452279" y="2937961"/>
              <a:ext cx="481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chemeClr val="tx2"/>
                  </a:solidFill>
                </a:rPr>
                <a:t>4</a:t>
              </a:r>
              <a:endParaRPr lang="de-DE" dirty="0">
                <a:solidFill>
                  <a:schemeClr val="tx2"/>
                </a:solidFill>
              </a:endParaRP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B2C2E754-003E-4A6B-A36D-1A5C9803DAE4}"/>
                </a:ext>
              </a:extLst>
            </p:cNvPr>
            <p:cNvSpPr txBox="1"/>
            <p:nvPr/>
          </p:nvSpPr>
          <p:spPr>
            <a:xfrm>
              <a:off x="857456" y="3176539"/>
              <a:ext cx="481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chemeClr val="tx2"/>
                  </a:solidFill>
                </a:rPr>
                <a:t>3</a:t>
              </a:r>
              <a:endParaRPr lang="de-DE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D6E350EF-1B2C-43EE-84DF-F67FEBA2808B}"/>
              </a:ext>
            </a:extLst>
          </p:cNvPr>
          <p:cNvGrpSpPr/>
          <p:nvPr/>
        </p:nvGrpSpPr>
        <p:grpSpPr>
          <a:xfrm>
            <a:off x="5148928" y="1766030"/>
            <a:ext cx="2700000" cy="2160000"/>
            <a:chOff x="4655840" y="1768460"/>
            <a:chExt cx="2700000" cy="2160000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7A30F7E6-9D3F-4EE5-BC25-189E99AC3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5840" y="1768460"/>
              <a:ext cx="2700000" cy="2160000"/>
            </a:xfrm>
            <a:prstGeom prst="rect">
              <a:avLst/>
            </a:prstGeom>
          </p:spPr>
        </p:pic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3C6D4923-BFBA-4CD5-9F32-3EC1F4DC10FD}"/>
                </a:ext>
              </a:extLst>
            </p:cNvPr>
            <p:cNvSpPr txBox="1"/>
            <p:nvPr/>
          </p:nvSpPr>
          <p:spPr>
            <a:xfrm>
              <a:off x="5940152" y="2204393"/>
              <a:ext cx="481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chemeClr val="tx2"/>
                  </a:solidFill>
                </a:rPr>
                <a:t>6</a:t>
              </a:r>
              <a:endParaRPr lang="de-DE" dirty="0">
                <a:solidFill>
                  <a:schemeClr val="tx2"/>
                </a:solidFill>
              </a:endParaRPr>
            </a:p>
          </p:txBody>
        </p: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DF5BE725-5C68-4BC5-9439-5B25F80BD42F}"/>
              </a:ext>
            </a:extLst>
          </p:cNvPr>
          <p:cNvSpPr txBox="1"/>
          <p:nvPr/>
        </p:nvSpPr>
        <p:spPr>
          <a:xfrm>
            <a:off x="13642" y="3985821"/>
            <a:ext cx="2210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Glucose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C727D563-7150-474D-A2E1-0DD830FA69C7}"/>
              </a:ext>
            </a:extLst>
          </p:cNvPr>
          <p:cNvSpPr txBox="1"/>
          <p:nvPr/>
        </p:nvSpPr>
        <p:spPr>
          <a:xfrm>
            <a:off x="5575809" y="4017884"/>
            <a:ext cx="2678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Glucose-6-phosphat</a:t>
            </a:r>
          </a:p>
        </p:txBody>
      </p:sp>
      <p:sp>
        <p:nvSpPr>
          <p:cNvPr id="32" name="Pfeil: nach links 31">
            <a:extLst>
              <a:ext uri="{FF2B5EF4-FFF2-40B4-BE49-F238E27FC236}">
                <a16:creationId xmlns:a16="http://schemas.microsoft.com/office/drawing/2014/main" id="{33C33C63-0B0B-40BF-A067-C9019DB4A43D}"/>
              </a:ext>
            </a:extLst>
          </p:cNvPr>
          <p:cNvSpPr/>
          <p:nvPr/>
        </p:nvSpPr>
        <p:spPr>
          <a:xfrm rot="10800000">
            <a:off x="1043608" y="5579948"/>
            <a:ext cx="792088" cy="369332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19AF8DB-C0DC-4E35-9060-9FD9230CD42F}"/>
              </a:ext>
            </a:extLst>
          </p:cNvPr>
          <p:cNvSpPr txBox="1"/>
          <p:nvPr/>
        </p:nvSpPr>
        <p:spPr>
          <a:xfrm>
            <a:off x="2032290" y="4974420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Verankerung der Glucose in der Zelle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Aktivierung der Glucose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Reaktion verläuft praktisch nur in eine Richtung, da </a:t>
            </a:r>
            <a:r>
              <a:rPr lang="de-DE" sz="2400" dirty="0">
                <a:latin typeface="Symbol" panose="05050102010706020507" pitchFamily="18" charset="2"/>
              </a:rPr>
              <a:t>D</a:t>
            </a:r>
            <a:r>
              <a:rPr lang="de-DE" sz="2400" dirty="0"/>
              <a:t>G= -16,7 </a:t>
            </a:r>
            <a:r>
              <a:rPr lang="de-DE" sz="2400" dirty="0" smtClean="0"/>
              <a:t>kJ/</a:t>
            </a:r>
            <a:r>
              <a:rPr lang="de-DE" sz="2400" dirty="0" err="1" smtClean="0"/>
              <a:t>mol</a:t>
            </a:r>
            <a:r>
              <a:rPr lang="de-DE" sz="2400" dirty="0" smtClean="0"/>
              <a:t>.</a:t>
            </a:r>
            <a:endParaRPr lang="de-DE" sz="24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B7362C74-C209-4DDB-AB61-A49C84699C7A}"/>
              </a:ext>
            </a:extLst>
          </p:cNvPr>
          <p:cNvSpPr txBox="1"/>
          <p:nvPr/>
        </p:nvSpPr>
        <p:spPr>
          <a:xfrm>
            <a:off x="7559868" y="2714874"/>
            <a:ext cx="1260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ADP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7B685ED7-5275-43D5-9E04-1A9BB701AA25}"/>
              </a:ext>
            </a:extLst>
          </p:cNvPr>
          <p:cNvSpPr txBox="1"/>
          <p:nvPr/>
        </p:nvSpPr>
        <p:spPr>
          <a:xfrm>
            <a:off x="2123728" y="2713994"/>
            <a:ext cx="1260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 + ATP</a:t>
            </a: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37941650-BADD-434A-9C3F-A7B7302A3068}"/>
              </a:ext>
            </a:extLst>
          </p:cNvPr>
          <p:cNvSpPr/>
          <p:nvPr/>
        </p:nvSpPr>
        <p:spPr>
          <a:xfrm>
            <a:off x="3448676" y="3185004"/>
            <a:ext cx="1856386" cy="198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Pfeil: nach rechts 38">
            <a:extLst>
              <a:ext uri="{FF2B5EF4-FFF2-40B4-BE49-F238E27FC236}">
                <a16:creationId xmlns:a16="http://schemas.microsoft.com/office/drawing/2014/main" id="{35CD7208-A66F-4344-A123-7E44E90A9BBC}"/>
              </a:ext>
            </a:extLst>
          </p:cNvPr>
          <p:cNvSpPr/>
          <p:nvPr/>
        </p:nvSpPr>
        <p:spPr>
          <a:xfrm flipH="1">
            <a:off x="4660582" y="3474171"/>
            <a:ext cx="656456" cy="19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167DDB20-E456-40DE-8F42-51425C1539BF}"/>
              </a:ext>
            </a:extLst>
          </p:cNvPr>
          <p:cNvGrpSpPr/>
          <p:nvPr/>
        </p:nvGrpSpPr>
        <p:grpSpPr>
          <a:xfrm rot="2898218">
            <a:off x="4727723" y="2795272"/>
            <a:ext cx="1088337" cy="420450"/>
            <a:chOff x="3083646" y="3740453"/>
            <a:chExt cx="1088337" cy="420450"/>
          </a:xfrm>
        </p:grpSpPr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DEA99244-36F7-4AD3-8F29-630B2D3FF360}"/>
                </a:ext>
              </a:extLst>
            </p:cNvPr>
            <p:cNvCxnSpPr>
              <a:cxnSpLocks/>
            </p:cNvCxnSpPr>
            <p:nvPr/>
          </p:nvCxnSpPr>
          <p:spPr>
            <a:xfrm>
              <a:off x="3331475" y="3926121"/>
              <a:ext cx="840508" cy="98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988CA73F-1470-44B4-87AC-D45A3140B223}"/>
                </a:ext>
              </a:extLst>
            </p:cNvPr>
            <p:cNvCxnSpPr>
              <a:cxnSpLocks/>
            </p:cNvCxnSpPr>
            <p:nvPr/>
          </p:nvCxnSpPr>
          <p:spPr>
            <a:xfrm>
              <a:off x="3992245" y="3926000"/>
              <a:ext cx="0" cy="234903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4B69B268-C628-40E5-A951-2DE478B3DF40}"/>
                </a:ext>
              </a:extLst>
            </p:cNvPr>
            <p:cNvCxnSpPr>
              <a:cxnSpLocks/>
            </p:cNvCxnSpPr>
            <p:nvPr/>
          </p:nvCxnSpPr>
          <p:spPr>
            <a:xfrm>
              <a:off x="4123188" y="3926000"/>
              <a:ext cx="0" cy="150852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ADB1B6B3-31E8-4970-A83D-4E8E548FDF85}"/>
                </a:ext>
              </a:extLst>
            </p:cNvPr>
            <p:cNvCxnSpPr>
              <a:cxnSpLocks/>
            </p:cNvCxnSpPr>
            <p:nvPr/>
          </p:nvCxnSpPr>
          <p:spPr>
            <a:xfrm>
              <a:off x="3908194" y="3926000"/>
              <a:ext cx="0" cy="150852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90C924FB-69DE-4BF2-9944-066DD4B7A691}"/>
                </a:ext>
              </a:extLst>
            </p:cNvPr>
            <p:cNvGrpSpPr/>
            <p:nvPr/>
          </p:nvGrpSpPr>
          <p:grpSpPr>
            <a:xfrm>
              <a:off x="3083646" y="3740453"/>
              <a:ext cx="314216" cy="371814"/>
              <a:chOff x="3276151" y="3017572"/>
              <a:chExt cx="538390" cy="637080"/>
            </a:xfrm>
          </p:grpSpPr>
          <p:sp>
            <p:nvSpPr>
              <p:cNvPr id="46" name="Kreis: nicht ausgefüllt 45">
                <a:extLst>
                  <a:ext uri="{FF2B5EF4-FFF2-40B4-BE49-F238E27FC236}">
                    <a16:creationId xmlns:a16="http://schemas.microsoft.com/office/drawing/2014/main" id="{970CE35F-0A8E-4B92-A6F8-D5C6D9CF68A8}"/>
                  </a:ext>
                </a:extLst>
              </p:cNvPr>
              <p:cNvSpPr/>
              <p:nvPr/>
            </p:nvSpPr>
            <p:spPr>
              <a:xfrm>
                <a:off x="3276151" y="3220789"/>
                <a:ext cx="323741" cy="230647"/>
              </a:xfrm>
              <a:prstGeom prst="donu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7" name="Gruppieren 46">
                <a:extLst>
                  <a:ext uri="{FF2B5EF4-FFF2-40B4-BE49-F238E27FC236}">
                    <a16:creationId xmlns:a16="http://schemas.microsoft.com/office/drawing/2014/main" id="{B1C0B91E-5576-43FB-B1CD-C4064893D7A3}"/>
                  </a:ext>
                </a:extLst>
              </p:cNvPr>
              <p:cNvGrpSpPr/>
              <p:nvPr/>
            </p:nvGrpSpPr>
            <p:grpSpPr>
              <a:xfrm>
                <a:off x="3490800" y="3017572"/>
                <a:ext cx="323741" cy="637080"/>
                <a:chOff x="3490800" y="2978049"/>
                <a:chExt cx="323741" cy="637080"/>
              </a:xfrm>
            </p:grpSpPr>
            <p:sp>
              <p:nvSpPr>
                <p:cNvPr id="48" name="Kreis: nicht ausgefüllt 47">
                  <a:extLst>
                    <a:ext uri="{FF2B5EF4-FFF2-40B4-BE49-F238E27FC236}">
                      <a16:creationId xmlns:a16="http://schemas.microsoft.com/office/drawing/2014/main" id="{2E427233-DA7A-4ABD-9ADB-3F9B57DDF37B}"/>
                    </a:ext>
                  </a:extLst>
                </p:cNvPr>
                <p:cNvSpPr/>
                <p:nvPr/>
              </p:nvSpPr>
              <p:spPr>
                <a:xfrm>
                  <a:off x="3490800" y="3263628"/>
                  <a:ext cx="323741" cy="351501"/>
                </a:xfrm>
                <a:prstGeom prst="donu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Kreis: nicht ausgefüllt 48">
                  <a:extLst>
                    <a:ext uri="{FF2B5EF4-FFF2-40B4-BE49-F238E27FC236}">
                      <a16:creationId xmlns:a16="http://schemas.microsoft.com/office/drawing/2014/main" id="{C2E77AC7-F935-48D3-A9EC-0690A18AD6A7}"/>
                    </a:ext>
                  </a:extLst>
                </p:cNvPr>
                <p:cNvSpPr/>
                <p:nvPr/>
              </p:nvSpPr>
              <p:spPr>
                <a:xfrm>
                  <a:off x="3490800" y="2978049"/>
                  <a:ext cx="323741" cy="351501"/>
                </a:xfrm>
                <a:prstGeom prst="donu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0767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B4DE4E-EFDF-4B03-A0CF-CAA128560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2134078"/>
          </a:xfrm>
        </p:spPr>
        <p:txBody>
          <a:bodyPr>
            <a:noAutofit/>
          </a:bodyPr>
          <a:lstStyle/>
          <a:p>
            <a:r>
              <a:rPr lang="de-DE" sz="2800" dirty="0"/>
              <a:t>Loggen Sie sich auf den angegebenen Internetseiten ein und betrachten Sie die Molekülstrukturen der Hexokinase. </a:t>
            </a:r>
            <a:br>
              <a:rPr lang="de-DE" sz="2800" dirty="0"/>
            </a:br>
            <a:r>
              <a:rPr lang="de-DE" sz="2800" dirty="0"/>
              <a:t>Testen Sie unterschiedliche Darstellungsweisen.</a:t>
            </a:r>
            <a:br>
              <a:rPr lang="de-DE" sz="2800" dirty="0"/>
            </a:br>
            <a:r>
              <a:rPr lang="de-DE" sz="2800" dirty="0"/>
              <a:t>Vergleichen Sie auch die Molekülstrukturen mit und ohne Liganden.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16C18DA-5926-47BD-89CD-B173270EA345}"/>
              </a:ext>
            </a:extLst>
          </p:cNvPr>
          <p:cNvSpPr txBox="1"/>
          <p:nvPr/>
        </p:nvSpPr>
        <p:spPr>
          <a:xfrm>
            <a:off x="1493464" y="2428291"/>
            <a:ext cx="4572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https://www.uniprot.org/uniprot/P04807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74878FD-B71E-4C54-A22F-FF2DE64D4FF3}"/>
              </a:ext>
            </a:extLst>
          </p:cNvPr>
          <p:cNvSpPr txBox="1"/>
          <p:nvPr/>
        </p:nvSpPr>
        <p:spPr>
          <a:xfrm>
            <a:off x="1515168" y="4443436"/>
            <a:ext cx="4572000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https://www.uniprot.org/uniprot/P04806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8A89AFB-A1C7-4E25-B6D5-AA6975298C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6386" y="5013176"/>
            <a:ext cx="1440000" cy="144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74FE4ED-0FDD-4762-B034-44F3289807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6386" y="2925104"/>
            <a:ext cx="1440000" cy="1440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1C8A370-F8C2-4672-9231-3B0078467C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6826" y="2925104"/>
            <a:ext cx="1440000" cy="144000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A3D350C-BCEE-4C4A-A264-705422FEFE9B}"/>
              </a:ext>
            </a:extLst>
          </p:cNvPr>
          <p:cNvSpPr txBox="1"/>
          <p:nvPr/>
        </p:nvSpPr>
        <p:spPr>
          <a:xfrm>
            <a:off x="6092282" y="2433779"/>
            <a:ext cx="2656182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https://proteins.plus/2yhx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64366D8-3133-40D5-8271-919CCFC25082}"/>
              </a:ext>
            </a:extLst>
          </p:cNvPr>
          <p:cNvSpPr txBox="1"/>
          <p:nvPr/>
        </p:nvSpPr>
        <p:spPr>
          <a:xfrm>
            <a:off x="5992891" y="4466263"/>
            <a:ext cx="26561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https://proteins.plus/1hkg</a:t>
            </a:r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E007880-CADA-42E7-A4B5-C0D49FCF0C6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826" y="5013176"/>
            <a:ext cx="1440000" cy="1440000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6C92A2D2-5B15-4176-925E-F12387C83ED9}"/>
              </a:ext>
            </a:extLst>
          </p:cNvPr>
          <p:cNvSpPr txBox="1"/>
          <p:nvPr/>
        </p:nvSpPr>
        <p:spPr>
          <a:xfrm>
            <a:off x="179512" y="248498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Mit Ligand: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CE8CA2B-BE99-4766-907B-05856ADE8739}"/>
              </a:ext>
            </a:extLst>
          </p:cNvPr>
          <p:cNvSpPr txBox="1"/>
          <p:nvPr/>
        </p:nvSpPr>
        <p:spPr>
          <a:xfrm>
            <a:off x="179512" y="449572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Ohne Ligand:</a:t>
            </a:r>
          </a:p>
        </p:txBody>
      </p:sp>
    </p:spTree>
    <p:extLst>
      <p:ext uri="{BB962C8B-B14F-4D97-AF65-F5344CB8AC3E}">
        <p14:creationId xmlns:p14="http://schemas.microsoft.com/office/powerpoint/2010/main" val="121067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BBCB498A-D797-45B5-B651-D7E754FFB7CF}"/>
              </a:ext>
            </a:extLst>
          </p:cNvPr>
          <p:cNvGrpSpPr/>
          <p:nvPr/>
        </p:nvGrpSpPr>
        <p:grpSpPr>
          <a:xfrm>
            <a:off x="539552" y="2204864"/>
            <a:ext cx="4097647" cy="3240000"/>
            <a:chOff x="683568" y="2204864"/>
            <a:chExt cx="4097647" cy="3240000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53E9E160-3D6E-4A7A-84BA-8FA007E09D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259" t="14853" r="11111" b="13002"/>
            <a:stretch/>
          </p:blipFill>
          <p:spPr>
            <a:xfrm>
              <a:off x="683568" y="2204864"/>
              <a:ext cx="4097647" cy="324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47EC1DD-7F0C-4522-8969-356E58E2BB4D}"/>
                </a:ext>
              </a:extLst>
            </p:cNvPr>
            <p:cNvSpPr txBox="1"/>
            <p:nvPr/>
          </p:nvSpPr>
          <p:spPr>
            <a:xfrm>
              <a:off x="683568" y="5075532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8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2yhx</a:t>
              </a:r>
              <a:endParaRPr lang="de-DE" dirty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58C1FAB-13AF-487B-8509-47D44437E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/>
              <a:t>Bei der Bindung der Substrate an das Enzym macht die Hexokinase eine </a:t>
            </a:r>
            <a:r>
              <a:rPr lang="de-DE" sz="2800" dirty="0" err="1"/>
              <a:t>Konformationsänderung</a:t>
            </a:r>
            <a:r>
              <a:rPr lang="de-DE" sz="2800" dirty="0"/>
              <a:t> durch.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791303F-3348-4A27-AEEE-5BA1DEC9D590}"/>
              </a:ext>
            </a:extLst>
          </p:cNvPr>
          <p:cNvSpPr txBox="1"/>
          <p:nvPr/>
        </p:nvSpPr>
        <p:spPr>
          <a:xfrm>
            <a:off x="6084168" y="5733256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hlinkClick r:id="rId3"/>
              </a:rPr>
              <a:t>https://</a:t>
            </a:r>
            <a:r>
              <a:rPr lang="de-DE" sz="1200" dirty="0" smtClean="0">
                <a:hlinkClick r:id="rId3"/>
              </a:rPr>
              <a:t>www.uniprot.org</a:t>
            </a:r>
            <a:r>
              <a:rPr lang="de-DE" sz="1200" dirty="0"/>
              <a:t>, CC BY </a:t>
            </a:r>
            <a:r>
              <a:rPr lang="de-DE" sz="1200" dirty="0" smtClean="0"/>
              <a:t>4.0</a:t>
            </a:r>
            <a:endParaRPr lang="de-DE" sz="1200" dirty="0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6273A213-08C1-4457-91A8-580B456BEE8F}"/>
              </a:ext>
            </a:extLst>
          </p:cNvPr>
          <p:cNvGrpSpPr/>
          <p:nvPr/>
        </p:nvGrpSpPr>
        <p:grpSpPr>
          <a:xfrm>
            <a:off x="4860032" y="2204864"/>
            <a:ext cx="3765406" cy="3240000"/>
            <a:chOff x="4860032" y="2204864"/>
            <a:chExt cx="3765406" cy="3240000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EE48D2A9-F551-414D-99D3-1A63560C85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993" t="12731" r="11377" b="8758"/>
            <a:stretch/>
          </p:blipFill>
          <p:spPr>
            <a:xfrm>
              <a:off x="4860032" y="2204864"/>
              <a:ext cx="3765406" cy="3240000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582CE28E-C841-430E-A25F-B739282CB93D}"/>
                </a:ext>
              </a:extLst>
            </p:cNvPr>
            <p:cNvSpPr txBox="1"/>
            <p:nvPr/>
          </p:nvSpPr>
          <p:spPr>
            <a:xfrm>
              <a:off x="4860032" y="5075532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8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1hkg</a:t>
              </a:r>
              <a:endParaRPr lang="de-D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D60E5081-7476-4F15-9BF6-12419341F68D}"/>
              </a:ext>
            </a:extLst>
          </p:cNvPr>
          <p:cNvSpPr/>
          <p:nvPr/>
        </p:nvSpPr>
        <p:spPr>
          <a:xfrm rot="14949018">
            <a:off x="2093220" y="3735893"/>
            <a:ext cx="173661" cy="583858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70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C1FAB-13AF-487B-8509-47D44437E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/>
              <a:t>„</a:t>
            </a:r>
            <a:r>
              <a:rPr lang="de-DE" sz="2800" dirty="0" err="1"/>
              <a:t>Induced</a:t>
            </a:r>
            <a:r>
              <a:rPr lang="de-DE" sz="2800" dirty="0"/>
              <a:t> fit“ der Hexokinase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791303F-3348-4A27-AEEE-5BA1DEC9D590}"/>
              </a:ext>
            </a:extLst>
          </p:cNvPr>
          <p:cNvSpPr txBox="1"/>
          <p:nvPr/>
        </p:nvSpPr>
        <p:spPr>
          <a:xfrm>
            <a:off x="6302775" y="5796221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hlinkClick r:id="rId3"/>
              </a:rPr>
              <a:t>https://proteins.plus</a:t>
            </a:r>
            <a:r>
              <a:rPr lang="de-DE" sz="1200" dirty="0" smtClean="0">
                <a:hlinkClick r:id="rId3"/>
              </a:rPr>
              <a:t>/</a:t>
            </a:r>
            <a:endParaRPr lang="de-DE" sz="1200" dirty="0"/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967D6645-7C59-4C78-8809-2273D7364E54}"/>
              </a:ext>
            </a:extLst>
          </p:cNvPr>
          <p:cNvGrpSpPr/>
          <p:nvPr/>
        </p:nvGrpSpPr>
        <p:grpSpPr>
          <a:xfrm>
            <a:off x="667252" y="1466699"/>
            <a:ext cx="7478579" cy="4338565"/>
            <a:chOff x="621813" y="1466699"/>
            <a:chExt cx="7478579" cy="4338565"/>
          </a:xfrm>
        </p:grpSpPr>
        <p:sp>
          <p:nvSpPr>
            <p:cNvPr id="6" name="Pfeil: nach links 5">
              <a:extLst>
                <a:ext uri="{FF2B5EF4-FFF2-40B4-BE49-F238E27FC236}">
                  <a16:creationId xmlns:a16="http://schemas.microsoft.com/office/drawing/2014/main" id="{3E87EF3A-64BE-4F19-8706-409A51EC4BA1}"/>
                </a:ext>
              </a:extLst>
            </p:cNvPr>
            <p:cNvSpPr/>
            <p:nvPr/>
          </p:nvSpPr>
          <p:spPr>
            <a:xfrm rot="2282402">
              <a:off x="4021203" y="4564031"/>
              <a:ext cx="546038" cy="389036"/>
            </a:xfrm>
            <a:prstGeom prst="lef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156BCACC-877C-4214-A74F-90DD74396CE3}"/>
                </a:ext>
              </a:extLst>
            </p:cNvPr>
            <p:cNvGrpSpPr/>
            <p:nvPr/>
          </p:nvGrpSpPr>
          <p:grpSpPr>
            <a:xfrm>
              <a:off x="621814" y="1624927"/>
              <a:ext cx="7344816" cy="4034364"/>
              <a:chOff x="127212" y="541976"/>
              <a:chExt cx="9060150" cy="5409220"/>
            </a:xfrm>
          </p:grpSpPr>
          <p:pic>
            <p:nvPicPr>
              <p:cNvPr id="14" name="Grafik 13">
                <a:extLst>
                  <a:ext uri="{FF2B5EF4-FFF2-40B4-BE49-F238E27FC236}">
                    <a16:creationId xmlns:a16="http://schemas.microsoft.com/office/drawing/2014/main" id="{A35C022C-D180-4D02-94E9-58C548A702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0739" t="13650" r="11401" b="15875"/>
              <a:stretch/>
            </p:blipFill>
            <p:spPr>
              <a:xfrm rot="21340914">
                <a:off x="4513105" y="541976"/>
                <a:ext cx="4674257" cy="5409220"/>
              </a:xfrm>
              <a:prstGeom prst="rect">
                <a:avLst/>
              </a:prstGeom>
            </p:spPr>
          </p:pic>
          <p:pic>
            <p:nvPicPr>
              <p:cNvPr id="15" name="Grafik 14">
                <a:extLst>
                  <a:ext uri="{FF2B5EF4-FFF2-40B4-BE49-F238E27FC236}">
                    <a16:creationId xmlns:a16="http://schemas.microsoft.com/office/drawing/2014/main" id="{84B58BDF-A88C-4EB0-AC1E-8B0815135E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3713" b="10605"/>
              <a:stretch/>
            </p:blipFill>
            <p:spPr>
              <a:xfrm>
                <a:off x="127212" y="620695"/>
                <a:ext cx="4732820" cy="5184568"/>
              </a:xfrm>
              <a:prstGeom prst="rect">
                <a:avLst/>
              </a:prstGeom>
            </p:spPr>
          </p:pic>
        </p:grpSp>
        <p:sp>
          <p:nvSpPr>
            <p:cNvPr id="22" name="Pfeil: nach unten 21">
              <a:extLst>
                <a:ext uri="{FF2B5EF4-FFF2-40B4-BE49-F238E27FC236}">
                  <a16:creationId xmlns:a16="http://schemas.microsoft.com/office/drawing/2014/main" id="{1895DB7B-0899-4039-8E87-3295F5FA9B25}"/>
                </a:ext>
              </a:extLst>
            </p:cNvPr>
            <p:cNvSpPr/>
            <p:nvPr/>
          </p:nvSpPr>
          <p:spPr>
            <a:xfrm rot="16701864">
              <a:off x="2147944" y="3697492"/>
              <a:ext cx="173661" cy="583858"/>
            </a:xfrm>
            <a:prstGeom prst="downArrow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C6F4A8AA-7751-4C88-A710-0C797D14C5B3}"/>
                </a:ext>
              </a:extLst>
            </p:cNvPr>
            <p:cNvSpPr/>
            <p:nvPr/>
          </p:nvSpPr>
          <p:spPr>
            <a:xfrm>
              <a:off x="621814" y="1466699"/>
              <a:ext cx="7478578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77BA2285-5CF7-430A-ABEA-B23724D529E6}"/>
                </a:ext>
              </a:extLst>
            </p:cNvPr>
            <p:cNvSpPr/>
            <p:nvPr/>
          </p:nvSpPr>
          <p:spPr>
            <a:xfrm>
              <a:off x="621814" y="5517232"/>
              <a:ext cx="7478578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CB0CAA9E-C135-4433-825F-1064FB9420E8}"/>
                </a:ext>
              </a:extLst>
            </p:cNvPr>
            <p:cNvSpPr/>
            <p:nvPr/>
          </p:nvSpPr>
          <p:spPr>
            <a:xfrm rot="16200000">
              <a:off x="5802264" y="3489050"/>
              <a:ext cx="4308224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C40522A1-5164-4018-B4DA-6838E56B9189}"/>
                </a:ext>
              </a:extLst>
            </p:cNvPr>
            <p:cNvSpPr/>
            <p:nvPr/>
          </p:nvSpPr>
          <p:spPr>
            <a:xfrm rot="16200000">
              <a:off x="-1388283" y="3489050"/>
              <a:ext cx="4308224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1D0B9220-0D40-4CBB-B5B3-96947DBE305C}"/>
                </a:ext>
              </a:extLst>
            </p:cNvPr>
            <p:cNvSpPr txBox="1"/>
            <p:nvPr/>
          </p:nvSpPr>
          <p:spPr>
            <a:xfrm>
              <a:off x="940753" y="5158933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8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2yhx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A7640C98-E138-433A-8213-6292AB14960D}"/>
                </a:ext>
              </a:extLst>
            </p:cNvPr>
            <p:cNvSpPr txBox="1"/>
            <p:nvPr/>
          </p:nvSpPr>
          <p:spPr>
            <a:xfrm>
              <a:off x="4839327" y="5158933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8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1hkg</a:t>
              </a:r>
              <a:endParaRPr lang="de-D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853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3D9DA5-CE0A-4211-9B26-04312D6DF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200" dirty="0"/>
              <a:t>Konstruieren Sie mithilfe des Molekülbaukastens Glucose-6-phosphat.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791D3826-4DE5-4F92-868B-AF4DAFDDF319}"/>
              </a:ext>
            </a:extLst>
          </p:cNvPr>
          <p:cNvGrpSpPr/>
          <p:nvPr/>
        </p:nvGrpSpPr>
        <p:grpSpPr>
          <a:xfrm>
            <a:off x="457200" y="1943812"/>
            <a:ext cx="2678721" cy="2278525"/>
            <a:chOff x="32929" y="1982633"/>
            <a:chExt cx="2678721" cy="2278525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5A476639-6D55-4B32-B7B5-3F68A322FCC0}"/>
                </a:ext>
              </a:extLst>
            </p:cNvPr>
            <p:cNvGrpSpPr/>
            <p:nvPr/>
          </p:nvGrpSpPr>
          <p:grpSpPr>
            <a:xfrm>
              <a:off x="247289" y="1982633"/>
              <a:ext cx="2250000" cy="1800000"/>
              <a:chOff x="247290" y="2615228"/>
              <a:chExt cx="2250000" cy="1800000"/>
            </a:xfrm>
          </p:grpSpPr>
          <p:pic>
            <p:nvPicPr>
              <p:cNvPr id="4" name="Grafik 3">
                <a:extLst>
                  <a:ext uri="{FF2B5EF4-FFF2-40B4-BE49-F238E27FC236}">
                    <a16:creationId xmlns:a16="http://schemas.microsoft.com/office/drawing/2014/main" id="{E1CE4C3B-5BE8-4B8C-BF78-CF2CB1B2F9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47290" y="2615228"/>
                <a:ext cx="2250000" cy="1800000"/>
              </a:xfrm>
              <a:prstGeom prst="rect">
                <a:avLst/>
              </a:prstGeom>
            </p:spPr>
          </p:pic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9A404C27-4951-406E-A61E-DF810571E58C}"/>
                  </a:ext>
                </a:extLst>
              </p:cNvPr>
              <p:cNvSpPr txBox="1"/>
              <p:nvPr/>
            </p:nvSpPr>
            <p:spPr>
              <a:xfrm>
                <a:off x="1372290" y="2695905"/>
                <a:ext cx="4250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600" dirty="0">
                    <a:solidFill>
                      <a:schemeClr val="tx2"/>
                    </a:solidFill>
                  </a:rPr>
                  <a:t>6</a:t>
                </a:r>
                <a:endParaRPr lang="de-DE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8F78B3E8-9F66-4146-B0BC-B25B62A58802}"/>
                  </a:ext>
                </a:extLst>
              </p:cNvPr>
              <p:cNvSpPr txBox="1"/>
              <p:nvPr/>
            </p:nvSpPr>
            <p:spPr>
              <a:xfrm>
                <a:off x="1929555" y="3515228"/>
                <a:ext cx="42500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600" dirty="0">
                    <a:solidFill>
                      <a:schemeClr val="tx2"/>
                    </a:solidFill>
                  </a:rPr>
                  <a:t>1</a:t>
                </a:r>
                <a:endParaRPr lang="de-DE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AE24BC8B-AFC8-4BC3-B76F-55FCB4E90FD2}"/>
                </a:ext>
              </a:extLst>
            </p:cNvPr>
            <p:cNvSpPr txBox="1"/>
            <p:nvPr/>
          </p:nvSpPr>
          <p:spPr>
            <a:xfrm>
              <a:off x="32929" y="3861048"/>
              <a:ext cx="2678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/>
                <a:t>Glucose-6-phosphat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AA892E2E-72B2-4522-828E-6DDBC555377B}"/>
              </a:ext>
            </a:extLst>
          </p:cNvPr>
          <p:cNvGrpSpPr/>
          <p:nvPr/>
        </p:nvGrpSpPr>
        <p:grpSpPr>
          <a:xfrm>
            <a:off x="5234012" y="1916832"/>
            <a:ext cx="3238428" cy="2332485"/>
            <a:chOff x="5228250" y="2504737"/>
            <a:chExt cx="3238428" cy="2332485"/>
          </a:xfrm>
        </p:grpSpPr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F50C0C90-E272-4945-9DF8-0BC056869435}"/>
                </a:ext>
              </a:extLst>
            </p:cNvPr>
            <p:cNvSpPr txBox="1"/>
            <p:nvPr/>
          </p:nvSpPr>
          <p:spPr>
            <a:xfrm>
              <a:off x="6444208" y="2703905"/>
              <a:ext cx="481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chemeClr val="tx2"/>
                  </a:solidFill>
                </a:rPr>
                <a:t>6</a:t>
              </a:r>
              <a:endParaRPr lang="de-DE" dirty="0">
                <a:solidFill>
                  <a:schemeClr val="tx2"/>
                </a:solidFill>
              </a:endParaRP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A8481453-080A-4E46-876F-50C7EA360BAA}"/>
                </a:ext>
              </a:extLst>
            </p:cNvPr>
            <p:cNvSpPr txBox="1"/>
            <p:nvPr/>
          </p:nvSpPr>
          <p:spPr>
            <a:xfrm>
              <a:off x="7732818" y="2694532"/>
              <a:ext cx="481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chemeClr val="tx2"/>
                  </a:solidFill>
                </a:rPr>
                <a:t>1</a:t>
              </a:r>
              <a:endParaRPr lang="de-DE" dirty="0">
                <a:solidFill>
                  <a:schemeClr val="tx2"/>
                </a:solidFill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0982C569-1E4C-4975-843C-7B7DD9405A7B}"/>
                </a:ext>
              </a:extLst>
            </p:cNvPr>
            <p:cNvSpPr txBox="1"/>
            <p:nvPr/>
          </p:nvSpPr>
          <p:spPr>
            <a:xfrm>
              <a:off x="5508104" y="4437112"/>
              <a:ext cx="2678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/>
                <a:t>Fructose-6-phosphat</a:t>
              </a:r>
            </a:p>
          </p:txBody>
        </p:sp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F8DD0E94-A0BE-46A8-8C79-A5C9294E5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28250" y="2504737"/>
              <a:ext cx="3238428" cy="1800000"/>
            </a:xfrm>
            <a:prstGeom prst="rect">
              <a:avLst/>
            </a:prstGeom>
          </p:spPr>
        </p:pic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D45ECAD7-3FF6-43B0-8FA0-BBA47AC16A0B}"/>
              </a:ext>
            </a:extLst>
          </p:cNvPr>
          <p:cNvSpPr txBox="1"/>
          <p:nvPr/>
        </p:nvSpPr>
        <p:spPr>
          <a:xfrm>
            <a:off x="671560" y="4902259"/>
            <a:ext cx="780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Wie kann eine Umlagerung zu Fructose-6-phosphat, der isomeren Ketose, gelingen?? Versuchen Sie es selbst! </a:t>
            </a:r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875D3E07-E83C-4B86-82BC-0B00A8EF8158}"/>
              </a:ext>
            </a:extLst>
          </p:cNvPr>
          <p:cNvSpPr/>
          <p:nvPr/>
        </p:nvSpPr>
        <p:spPr>
          <a:xfrm>
            <a:off x="3448676" y="3185004"/>
            <a:ext cx="1856386" cy="198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7A8FE1D-9CA8-4F12-902B-8E6EBBE3C8A3}"/>
              </a:ext>
            </a:extLst>
          </p:cNvPr>
          <p:cNvSpPr txBox="1"/>
          <p:nvPr/>
        </p:nvSpPr>
        <p:spPr>
          <a:xfrm>
            <a:off x="3856901" y="2024489"/>
            <a:ext cx="10399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810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358EC7B-5295-4636-A954-9CD8A52C2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492" y="1433840"/>
            <a:ext cx="1948657" cy="2880000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13387F9A-A9CE-4862-BAA1-DB20A2331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1130"/>
            <a:ext cx="8229600" cy="1143000"/>
          </a:xfrm>
        </p:spPr>
        <p:txBody>
          <a:bodyPr>
            <a:noAutofit/>
          </a:bodyPr>
          <a:lstStyle/>
          <a:p>
            <a:r>
              <a:rPr lang="de-DE" sz="3200" dirty="0"/>
              <a:t>Die intramolekulare Umlagerung erfordert die offenkettige Form von Glucose-6-phosphat.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D8589E2F-A299-4547-B273-651423CF48CE}"/>
              </a:ext>
            </a:extLst>
          </p:cNvPr>
          <p:cNvGrpSpPr/>
          <p:nvPr/>
        </p:nvGrpSpPr>
        <p:grpSpPr>
          <a:xfrm>
            <a:off x="247290" y="1982633"/>
            <a:ext cx="2250000" cy="1800000"/>
            <a:chOff x="247290" y="2615228"/>
            <a:chExt cx="2250000" cy="1800000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293D5625-9EA8-4C7F-9B65-AF329E697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7290" y="2615228"/>
              <a:ext cx="2250000" cy="1800000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DB77569B-C6DE-40A3-94D7-FF916F0983F4}"/>
                </a:ext>
              </a:extLst>
            </p:cNvPr>
            <p:cNvSpPr txBox="1"/>
            <p:nvPr/>
          </p:nvSpPr>
          <p:spPr>
            <a:xfrm>
              <a:off x="1372290" y="2695905"/>
              <a:ext cx="4250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chemeClr val="tx2"/>
                  </a:solidFill>
                </a:rPr>
                <a:t>6</a:t>
              </a:r>
              <a:endParaRPr lang="de-DE" dirty="0">
                <a:solidFill>
                  <a:schemeClr val="tx2"/>
                </a:solidFill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3C8199D4-E51B-44D2-825E-DF000E76750D}"/>
                </a:ext>
              </a:extLst>
            </p:cNvPr>
            <p:cNvSpPr txBox="1"/>
            <p:nvPr/>
          </p:nvSpPr>
          <p:spPr>
            <a:xfrm>
              <a:off x="1929555" y="3515228"/>
              <a:ext cx="4250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solidFill>
                    <a:schemeClr val="tx2"/>
                  </a:solidFill>
                </a:rPr>
                <a:t>1</a:t>
              </a:r>
              <a:endParaRPr lang="de-DE" dirty="0">
                <a:solidFill>
                  <a:schemeClr val="tx2"/>
                </a:solidFill>
              </a:endParaRPr>
            </a:p>
          </p:txBody>
        </p:sp>
      </p:grpSp>
      <p:sp>
        <p:nvSpPr>
          <p:cNvPr id="15" name="Textfeld 14">
            <a:extLst>
              <a:ext uri="{FF2B5EF4-FFF2-40B4-BE49-F238E27FC236}">
                <a16:creationId xmlns:a16="http://schemas.microsoft.com/office/drawing/2014/main" id="{28ADCEE8-D0FA-4116-8E4D-1957DD298B86}"/>
              </a:ext>
            </a:extLst>
          </p:cNvPr>
          <p:cNvSpPr txBox="1"/>
          <p:nvPr/>
        </p:nvSpPr>
        <p:spPr>
          <a:xfrm>
            <a:off x="7460620" y="3752897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6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0443879-8FDC-40D1-8A2F-FE9503E5D6EE}"/>
              </a:ext>
            </a:extLst>
          </p:cNvPr>
          <p:cNvSpPr txBox="1"/>
          <p:nvPr/>
        </p:nvSpPr>
        <p:spPr>
          <a:xfrm>
            <a:off x="7402438" y="1644079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1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F59C702B-ADE0-402C-B6E1-34FC86FEA487}"/>
              </a:ext>
            </a:extLst>
          </p:cNvPr>
          <p:cNvSpPr txBox="1"/>
          <p:nvPr/>
        </p:nvSpPr>
        <p:spPr>
          <a:xfrm>
            <a:off x="2051720" y="1885580"/>
            <a:ext cx="2131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Glucosephosphat</a:t>
            </a:r>
            <a:r>
              <a:rPr lang="de-DE" sz="2000" dirty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</a:t>
            </a:r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Isomerase</a:t>
            </a:r>
            <a:endParaRPr lang="de-DE" sz="2000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4A041F52-32AA-493D-B9E9-C45AD94CBC0F}"/>
              </a:ext>
            </a:extLst>
          </p:cNvPr>
          <p:cNvSpPr/>
          <p:nvPr/>
        </p:nvSpPr>
        <p:spPr>
          <a:xfrm>
            <a:off x="2683062" y="2602227"/>
            <a:ext cx="579487" cy="170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Pfeil: nach rechts 25">
            <a:extLst>
              <a:ext uri="{FF2B5EF4-FFF2-40B4-BE49-F238E27FC236}">
                <a16:creationId xmlns:a16="http://schemas.microsoft.com/office/drawing/2014/main" id="{6DC0F600-48B7-47EB-A352-96FF77ADA396}"/>
              </a:ext>
            </a:extLst>
          </p:cNvPr>
          <p:cNvSpPr/>
          <p:nvPr/>
        </p:nvSpPr>
        <p:spPr>
          <a:xfrm flipH="1">
            <a:off x="2675698" y="2796405"/>
            <a:ext cx="1080000" cy="19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Pfeil: nach rechts 26">
            <a:extLst>
              <a:ext uri="{FF2B5EF4-FFF2-40B4-BE49-F238E27FC236}">
                <a16:creationId xmlns:a16="http://schemas.microsoft.com/office/drawing/2014/main" id="{0172C186-A898-4840-AED8-B4F799F0B8BD}"/>
              </a:ext>
            </a:extLst>
          </p:cNvPr>
          <p:cNvSpPr/>
          <p:nvPr/>
        </p:nvSpPr>
        <p:spPr>
          <a:xfrm>
            <a:off x="5640143" y="2692466"/>
            <a:ext cx="1080000" cy="19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Pfeil: nach rechts 27">
            <a:extLst>
              <a:ext uri="{FF2B5EF4-FFF2-40B4-BE49-F238E27FC236}">
                <a16:creationId xmlns:a16="http://schemas.microsoft.com/office/drawing/2014/main" id="{8E42B15A-39A7-4873-B7F3-0CC099E98023}"/>
              </a:ext>
            </a:extLst>
          </p:cNvPr>
          <p:cNvSpPr/>
          <p:nvPr/>
        </p:nvSpPr>
        <p:spPr>
          <a:xfrm flipH="1">
            <a:off x="5652120" y="2895405"/>
            <a:ext cx="1080000" cy="19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EA1A475C-43A1-4C62-B1FD-CF03224D0CC5}"/>
              </a:ext>
            </a:extLst>
          </p:cNvPr>
          <p:cNvSpPr txBox="1"/>
          <p:nvPr/>
        </p:nvSpPr>
        <p:spPr>
          <a:xfrm>
            <a:off x="5114229" y="1979641"/>
            <a:ext cx="2131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Glucosephosphat</a:t>
            </a:r>
            <a:r>
              <a:rPr lang="de-DE" sz="2000" dirty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</a:t>
            </a:r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Isomerase</a:t>
            </a:r>
            <a:endParaRPr lang="de-DE" sz="2000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0CA999D-FE79-418A-BE89-38B26A89433E}"/>
              </a:ext>
            </a:extLst>
          </p:cNvPr>
          <p:cNvSpPr txBox="1"/>
          <p:nvPr/>
        </p:nvSpPr>
        <p:spPr>
          <a:xfrm>
            <a:off x="32929" y="4504340"/>
            <a:ext cx="2678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Glucose-6-phosphat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EEF7F57-D2C7-4A7C-973A-C45A3D48C263}"/>
              </a:ext>
            </a:extLst>
          </p:cNvPr>
          <p:cNvSpPr txBox="1"/>
          <p:nvPr/>
        </p:nvSpPr>
        <p:spPr>
          <a:xfrm>
            <a:off x="3232639" y="4509120"/>
            <a:ext cx="2678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Glucose-6-phosphat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12AD4B41-2925-4BD6-98DC-38EA7DF514AD}"/>
              </a:ext>
            </a:extLst>
          </p:cNvPr>
          <p:cNvSpPr txBox="1"/>
          <p:nvPr/>
        </p:nvSpPr>
        <p:spPr>
          <a:xfrm>
            <a:off x="6382785" y="4541058"/>
            <a:ext cx="2678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Fructose-6-phosphat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58A38FC-7DA7-48E4-914A-8626189C5629}"/>
              </a:ext>
            </a:extLst>
          </p:cNvPr>
          <p:cNvSpPr txBox="1"/>
          <p:nvPr/>
        </p:nvSpPr>
        <p:spPr>
          <a:xfrm>
            <a:off x="4556099" y="1644079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1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3B13A22-6811-4ECC-A7E8-2600040B0D11}"/>
              </a:ext>
            </a:extLst>
          </p:cNvPr>
          <p:cNvSpPr txBox="1"/>
          <p:nvPr/>
        </p:nvSpPr>
        <p:spPr>
          <a:xfrm>
            <a:off x="4473624" y="3752897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6</a:t>
            </a:r>
            <a:endParaRPr lang="de-DE" dirty="0">
              <a:solidFill>
                <a:schemeClr val="tx2"/>
              </a:solidFill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F755B993-AC9F-4951-8987-3475A9899E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928" y="1433840"/>
            <a:ext cx="208041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467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13387F9A-A9CE-4862-BAA1-DB20A2331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47616"/>
            <a:ext cx="8229600" cy="1143000"/>
          </a:xfrm>
        </p:spPr>
        <p:txBody>
          <a:bodyPr>
            <a:noAutofit/>
          </a:bodyPr>
          <a:lstStyle/>
          <a:p>
            <a:r>
              <a:rPr lang="de-DE" sz="3200" dirty="0"/>
              <a:t>Die offenkettige Form lagert sich zur Ringform (</a:t>
            </a:r>
            <a:r>
              <a:rPr lang="de-DE" sz="3200" dirty="0" err="1"/>
              <a:t>Halbacetal</a:t>
            </a:r>
            <a:r>
              <a:rPr lang="de-DE" sz="3200" dirty="0"/>
              <a:t>) um.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02E5DB6-4653-4A4F-BAE7-34D1291A7E2C}"/>
              </a:ext>
            </a:extLst>
          </p:cNvPr>
          <p:cNvSpPr txBox="1"/>
          <p:nvPr/>
        </p:nvSpPr>
        <p:spPr>
          <a:xfrm>
            <a:off x="6444208" y="2703905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6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D10F31E-D2E8-4354-A707-718B2F6C5BA7}"/>
              </a:ext>
            </a:extLst>
          </p:cNvPr>
          <p:cNvSpPr txBox="1"/>
          <p:nvPr/>
        </p:nvSpPr>
        <p:spPr>
          <a:xfrm>
            <a:off x="7732818" y="2694532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1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F63E3B2-1F88-4EFD-B9CE-38FECE2EEE20}"/>
              </a:ext>
            </a:extLst>
          </p:cNvPr>
          <p:cNvSpPr txBox="1"/>
          <p:nvPr/>
        </p:nvSpPr>
        <p:spPr>
          <a:xfrm>
            <a:off x="2866804" y="2432922"/>
            <a:ext cx="2131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Glucosephosphat</a:t>
            </a:r>
            <a:r>
              <a:rPr lang="de-DE" sz="2000" dirty="0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</a:t>
            </a:r>
            <a:r>
              <a:rPr lang="de-DE" sz="2000" dirty="0" err="1">
                <a:ln w="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Isomerase</a:t>
            </a:r>
            <a:endParaRPr lang="de-DE" sz="2000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0A4F4D38-C19C-46F3-A8DE-F295F1BFDCD2}"/>
              </a:ext>
            </a:extLst>
          </p:cNvPr>
          <p:cNvSpPr/>
          <p:nvPr/>
        </p:nvSpPr>
        <p:spPr>
          <a:xfrm>
            <a:off x="3425573" y="3140808"/>
            <a:ext cx="1080000" cy="19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Pfeil: nach rechts 25">
            <a:extLst>
              <a:ext uri="{FF2B5EF4-FFF2-40B4-BE49-F238E27FC236}">
                <a16:creationId xmlns:a16="http://schemas.microsoft.com/office/drawing/2014/main" id="{CDF94D40-E4F9-43C7-AEA1-CFE973784349}"/>
              </a:ext>
            </a:extLst>
          </p:cNvPr>
          <p:cNvSpPr/>
          <p:nvPr/>
        </p:nvSpPr>
        <p:spPr>
          <a:xfrm flipH="1">
            <a:off x="3839943" y="3343747"/>
            <a:ext cx="665630" cy="168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FB0482F-56BD-4F56-8A97-91A97CCF0CD8}"/>
              </a:ext>
            </a:extLst>
          </p:cNvPr>
          <p:cNvSpPr txBox="1"/>
          <p:nvPr/>
        </p:nvSpPr>
        <p:spPr>
          <a:xfrm>
            <a:off x="532730" y="4746985"/>
            <a:ext cx="2678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Fructose-6-phosphat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1FBF62D-46BE-490B-BD96-613B446A9A7E}"/>
              </a:ext>
            </a:extLst>
          </p:cNvPr>
          <p:cNvSpPr txBox="1"/>
          <p:nvPr/>
        </p:nvSpPr>
        <p:spPr>
          <a:xfrm>
            <a:off x="5796136" y="4685074"/>
            <a:ext cx="2678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Fructose-6-phosphat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F8106B5-08DC-4113-8F65-64324874ED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908" y="1700808"/>
            <a:ext cx="1948657" cy="2880000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0B240B44-38DB-408C-B1E0-C81D7E70D87A}"/>
              </a:ext>
            </a:extLst>
          </p:cNvPr>
          <p:cNvSpPr txBox="1"/>
          <p:nvPr/>
        </p:nvSpPr>
        <p:spPr>
          <a:xfrm>
            <a:off x="1331640" y="4070679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6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3DAB2AB-A434-4B8B-9412-F8642597FF3D}"/>
              </a:ext>
            </a:extLst>
          </p:cNvPr>
          <p:cNvSpPr txBox="1"/>
          <p:nvPr/>
        </p:nvSpPr>
        <p:spPr>
          <a:xfrm>
            <a:off x="1354636" y="2128545"/>
            <a:ext cx="481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2"/>
                </a:solidFill>
              </a:rPr>
              <a:t>1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22" name="Pfeil: nach links 21">
            <a:extLst>
              <a:ext uri="{FF2B5EF4-FFF2-40B4-BE49-F238E27FC236}">
                <a16:creationId xmlns:a16="http://schemas.microsoft.com/office/drawing/2014/main" id="{A77D4D65-4D79-4D8B-AFAD-45753C71E8CD}"/>
              </a:ext>
            </a:extLst>
          </p:cNvPr>
          <p:cNvSpPr/>
          <p:nvPr/>
        </p:nvSpPr>
        <p:spPr>
          <a:xfrm rot="10800000">
            <a:off x="1072529" y="5749691"/>
            <a:ext cx="792088" cy="369332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9705A5D-DFFD-4E13-8446-2E3CB73319CD}"/>
              </a:ext>
            </a:extLst>
          </p:cNvPr>
          <p:cNvSpPr txBox="1"/>
          <p:nvPr/>
        </p:nvSpPr>
        <p:spPr>
          <a:xfrm>
            <a:off x="1873869" y="5518859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Ringform in wässriger Lösung begünstigt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Aus der Aldose wird die entsprechende Ketose.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9F33402-8426-4903-AE2B-738F4ACA1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2504737"/>
            <a:ext cx="3238428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66678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D712B0552E4C040800325C97DCF7ADA" ma:contentTypeVersion="" ma:contentTypeDescription="Ein neues Dokument erstellen." ma:contentTypeScope="" ma:versionID="ceb1499377c913675057af43183e035d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E61CED-8CD3-419F-A678-0041BD5D6BFF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5696b60-0389-45c2-bb8c-032517eb46a2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00C7C92-4E14-4DD7-BC55-A445E620D2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DBDBFA-7C63-4873-8895-DC80F51263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725</Words>
  <Application>Microsoft Office PowerPoint</Application>
  <PresentationFormat>Bildschirmpräsentation (4:3)</PresentationFormat>
  <Paragraphs>246</Paragraphs>
  <Slides>18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</vt:lpstr>
      <vt:lpstr>Calibri</vt:lpstr>
      <vt:lpstr>Symbol</vt:lpstr>
      <vt:lpstr>Times New Roman</vt:lpstr>
      <vt:lpstr>Wingdings</vt:lpstr>
      <vt:lpstr>Larissa-Design</vt:lpstr>
      <vt:lpstr>Die aerobe Dissimilation erfolgt in vier Abschnitten</vt:lpstr>
      <vt:lpstr>… zur Vorfreude hier ein kurzer Überblick</vt:lpstr>
      <vt:lpstr>Die Hexokinase phosphoryliert die Glucose.</vt:lpstr>
      <vt:lpstr>Loggen Sie sich auf den angegebenen Internetseiten ein und betrachten Sie die Molekülstrukturen der Hexokinase.  Testen Sie unterschiedliche Darstellungsweisen. Vergleichen Sie auch die Molekülstrukturen mit und ohne Liganden.</vt:lpstr>
      <vt:lpstr>Bei der Bindung der Substrate an das Enzym macht die Hexokinase eine Konformationsänderung durch.</vt:lpstr>
      <vt:lpstr>„Induced fit“ der Hexokinase</vt:lpstr>
      <vt:lpstr>Konstruieren Sie mithilfe des Molekülbaukastens Glucose-6-phosphat.</vt:lpstr>
      <vt:lpstr>Die intramolekulare Umlagerung erfordert die offenkettige Form von Glucose-6-phosphat.</vt:lpstr>
      <vt:lpstr>Die offenkettige Form lagert sich zur Ringform (Halbacetal) um.</vt:lpstr>
      <vt:lpstr>Die Phosphofructokinase fügt die zweite Phosphatgruppe an.</vt:lpstr>
      <vt:lpstr>Die Aldolase, eine Lyase, spaltet das Molekül in zwei gleiche Teile.</vt:lpstr>
      <vt:lpstr>Dihydroxyacetonphosphat muss in das isomere GAP umgelagert werden.</vt:lpstr>
      <vt:lpstr>Glycerinaldehydphosphat wird oxidiert (Oxidoreductase), es entsteht eine energiereiche Anhydridbindung</vt:lpstr>
      <vt:lpstr>Phosphoglyceratkinase überträgt die energiereiche Phosphatgruppe auf ADP.</vt:lpstr>
      <vt:lpstr>Die Phosphatestergruppe wird von C3 nach C2 verschoben.</vt:lpstr>
      <vt:lpstr>Abspaltung von Wasser führt zu einer energiereichen Enol-Phosphat-Bindung.</vt:lpstr>
      <vt:lpstr>Im letzten Schritt der Glykolyse wird abermals Energie gewonnen.</vt:lpstr>
      <vt:lpstr>Zusammenfassung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Anke Dahm</dc:creator>
  <cp:lastModifiedBy>Barbian, Markus (ZSL)</cp:lastModifiedBy>
  <cp:revision>217</cp:revision>
  <cp:lastPrinted>2021-10-06T13:24:08Z</cp:lastPrinted>
  <dcterms:created xsi:type="dcterms:W3CDTF">2020-06-28T08:26:23Z</dcterms:created>
  <dcterms:modified xsi:type="dcterms:W3CDTF">2021-10-13T10:52:48Z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0x0101004D712B0552E4C040800325C97DCF7ADA</vt:lpwstr>
  </property>
</Properties>
</file>